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7"/>
  </p:notesMasterIdLst>
  <p:handoutMasterIdLst>
    <p:handoutMasterId r:id="rId128"/>
  </p:handoutMasterIdLst>
  <p:sldIdLst>
    <p:sldId id="1164" r:id="rId2"/>
    <p:sldId id="397" r:id="rId3"/>
    <p:sldId id="1101" r:id="rId4"/>
    <p:sldId id="480" r:id="rId5"/>
    <p:sldId id="1272" r:id="rId6"/>
    <p:sldId id="1273" r:id="rId7"/>
    <p:sldId id="946" r:id="rId8"/>
    <p:sldId id="1160" r:id="rId9"/>
    <p:sldId id="1161" r:id="rId10"/>
    <p:sldId id="1162" r:id="rId11"/>
    <p:sldId id="1163" r:id="rId12"/>
    <p:sldId id="948" r:id="rId13"/>
    <p:sldId id="1274" r:id="rId14"/>
    <p:sldId id="949" r:id="rId15"/>
    <p:sldId id="951" r:id="rId16"/>
    <p:sldId id="1266" r:id="rId17"/>
    <p:sldId id="1135" r:id="rId18"/>
    <p:sldId id="1136" r:id="rId19"/>
    <p:sldId id="1137" r:id="rId20"/>
    <p:sldId id="1138" r:id="rId21"/>
    <p:sldId id="1139" r:id="rId22"/>
    <p:sldId id="1103" r:id="rId23"/>
    <p:sldId id="398" r:id="rId24"/>
    <p:sldId id="1265" r:id="rId25"/>
    <p:sldId id="1166" r:id="rId26"/>
    <p:sldId id="411" r:id="rId27"/>
    <p:sldId id="412" r:id="rId28"/>
    <p:sldId id="413" r:id="rId29"/>
    <p:sldId id="1049" r:id="rId30"/>
    <p:sldId id="1126" r:id="rId31"/>
    <p:sldId id="416" r:id="rId32"/>
    <p:sldId id="417" r:id="rId33"/>
    <p:sldId id="418" r:id="rId34"/>
    <p:sldId id="419" r:id="rId35"/>
    <p:sldId id="420" r:id="rId36"/>
    <p:sldId id="1168" r:id="rId37"/>
    <p:sldId id="1261" r:id="rId38"/>
    <p:sldId id="970" r:id="rId39"/>
    <p:sldId id="1275" r:id="rId40"/>
    <p:sldId id="446" r:id="rId41"/>
    <p:sldId id="426" r:id="rId42"/>
    <p:sldId id="1051" r:id="rId43"/>
    <p:sldId id="450" r:id="rId44"/>
    <p:sldId id="447" r:id="rId45"/>
    <p:sldId id="451" r:id="rId46"/>
    <p:sldId id="452" r:id="rId47"/>
    <p:sldId id="434" r:id="rId48"/>
    <p:sldId id="476" r:id="rId49"/>
    <p:sldId id="1170" r:id="rId50"/>
    <p:sldId id="1171" r:id="rId51"/>
    <p:sldId id="453" r:id="rId52"/>
    <p:sldId id="1254" r:id="rId53"/>
    <p:sldId id="1255" r:id="rId54"/>
    <p:sldId id="1256" r:id="rId55"/>
    <p:sldId id="1257" r:id="rId56"/>
    <p:sldId id="1258" r:id="rId57"/>
    <p:sldId id="1259" r:id="rId58"/>
    <p:sldId id="458" r:id="rId59"/>
    <p:sldId id="425" r:id="rId60"/>
    <p:sldId id="1172" r:id="rId61"/>
    <p:sldId id="1283" r:id="rId62"/>
    <p:sldId id="1174" r:id="rId63"/>
    <p:sldId id="959" r:id="rId64"/>
    <p:sldId id="960" r:id="rId65"/>
    <p:sldId id="967" r:id="rId66"/>
    <p:sldId id="957" r:id="rId67"/>
    <p:sldId id="1214" r:id="rId68"/>
    <p:sldId id="1215" r:id="rId69"/>
    <p:sldId id="975" r:id="rId70"/>
    <p:sldId id="972" r:id="rId71"/>
    <p:sldId id="961" r:id="rId72"/>
    <p:sldId id="1140" r:id="rId73"/>
    <p:sldId id="1142" r:id="rId74"/>
    <p:sldId id="1216" r:id="rId75"/>
    <p:sldId id="1217" r:id="rId76"/>
    <p:sldId id="1145" r:id="rId77"/>
    <p:sldId id="1178" r:id="rId78"/>
    <p:sldId id="1146" r:id="rId79"/>
    <p:sldId id="1147" r:id="rId80"/>
    <p:sldId id="1149" r:id="rId81"/>
    <p:sldId id="1151" r:id="rId82"/>
    <p:sldId id="1153" r:id="rId83"/>
    <p:sldId id="1276" r:id="rId84"/>
    <p:sldId id="1179" r:id="rId85"/>
    <p:sldId id="1277" r:id="rId86"/>
    <p:sldId id="1082" r:id="rId87"/>
    <p:sldId id="980" r:id="rId88"/>
    <p:sldId id="1083" r:id="rId89"/>
    <p:sldId id="1084" r:id="rId90"/>
    <p:sldId id="982" r:id="rId91"/>
    <p:sldId id="1155" r:id="rId92"/>
    <p:sldId id="1156" r:id="rId93"/>
    <p:sldId id="1157" r:id="rId94"/>
    <p:sldId id="1158" r:id="rId95"/>
    <p:sldId id="1225" r:id="rId96"/>
    <p:sldId id="1235" r:id="rId97"/>
    <p:sldId id="1236" r:id="rId98"/>
    <p:sldId id="1234" r:id="rId99"/>
    <p:sldId id="1237" r:id="rId100"/>
    <p:sldId id="1238" r:id="rId101"/>
    <p:sldId id="1240" r:id="rId102"/>
    <p:sldId id="1239" r:id="rId103"/>
    <p:sldId id="1241" r:id="rId104"/>
    <p:sldId id="1226" r:id="rId105"/>
    <p:sldId id="1242" r:id="rId106"/>
    <p:sldId id="1267" r:id="rId107"/>
    <p:sldId id="1268" r:id="rId108"/>
    <p:sldId id="1262" r:id="rId109"/>
    <p:sldId id="1232" r:id="rId110"/>
    <p:sldId id="1269" r:id="rId111"/>
    <p:sldId id="1271" r:id="rId112"/>
    <p:sldId id="1263" r:id="rId113"/>
    <p:sldId id="1243" r:id="rId114"/>
    <p:sldId id="1246" r:id="rId115"/>
    <p:sldId id="1251" r:id="rId116"/>
    <p:sldId id="1252" r:id="rId117"/>
    <p:sldId id="1264" r:id="rId118"/>
    <p:sldId id="1281" r:id="rId119"/>
    <p:sldId id="1282" r:id="rId120"/>
    <p:sldId id="1279" r:id="rId121"/>
    <p:sldId id="1278" r:id="rId122"/>
    <p:sldId id="1280" r:id="rId123"/>
    <p:sldId id="1159" r:id="rId124"/>
    <p:sldId id="1008" r:id="rId125"/>
    <p:sldId id="1175" r:id="rId12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23C51-51CC-45B7-B112-11DCDA63CBFA}" v="173" dt="2024-06-21T16:51:29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 snapToGrid="0">
      <p:cViewPr varScale="1">
        <p:scale>
          <a:sx n="120" d="100"/>
          <a:sy n="120" d="100"/>
        </p:scale>
        <p:origin x="13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5" Type="http://schemas.openxmlformats.org/officeDocument/2006/relationships/customXml" Target="../customXml/item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136" Type="http://schemas.openxmlformats.org/officeDocument/2006/relationships/customXml" Target="../customXml/item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4294F2EC-0ECA-450C-918A-202D35A317D1}"/>
    <pc:docChg chg="modSld">
      <pc:chgData name="Biersach, David" userId="14a9feb0-85a7-4da4-be8a-c1e22b637acc" providerId="ADAL" clId="{4294F2EC-0ECA-450C-918A-202D35A317D1}" dt="2022-01-07T04:16:45.155" v="37" actId="20577"/>
      <pc:docMkLst>
        <pc:docMk/>
      </pc:docMkLst>
      <pc:sldChg chg="addSp modSp mod modAnim">
        <pc:chgData name="Biersach, David" userId="14a9feb0-85a7-4da4-be8a-c1e22b637acc" providerId="ADAL" clId="{4294F2EC-0ECA-450C-918A-202D35A317D1}" dt="2022-01-07T03:41:01.653" v="25"/>
        <pc:sldMkLst>
          <pc:docMk/>
          <pc:sldMk cId="2754448533" sldId="413"/>
        </pc:sldMkLst>
        <pc:spChg chg="add mod">
          <ac:chgData name="Biersach, David" userId="14a9feb0-85a7-4da4-be8a-c1e22b637acc" providerId="ADAL" clId="{4294F2EC-0ECA-450C-918A-202D35A317D1}" dt="2022-01-07T03:40:26.775" v="12" actId="208"/>
          <ac:spMkLst>
            <pc:docMk/>
            <pc:sldMk cId="2754448533" sldId="413"/>
            <ac:spMk id="2" creationId="{38BE88BC-E523-42A2-8657-0B555F6FBB96}"/>
          </ac:spMkLst>
        </pc:spChg>
        <pc:spChg chg="add mod">
          <ac:chgData name="Biersach, David" userId="14a9feb0-85a7-4da4-be8a-c1e22b637acc" providerId="ADAL" clId="{4294F2EC-0ECA-450C-918A-202D35A317D1}" dt="2022-01-07T03:40:35.659" v="15" actId="20577"/>
          <ac:spMkLst>
            <pc:docMk/>
            <pc:sldMk cId="2754448533" sldId="413"/>
            <ac:spMk id="15" creationId="{86DE42B8-546E-4CB8-8481-5F47A2D6C0A4}"/>
          </ac:spMkLst>
        </pc:spChg>
      </pc:sldChg>
      <pc:sldChg chg="modSp mod">
        <pc:chgData name="Biersach, David" userId="14a9feb0-85a7-4da4-be8a-c1e22b637acc" providerId="ADAL" clId="{4294F2EC-0ECA-450C-918A-202D35A317D1}" dt="2022-01-07T03:43:09.300" v="35" actId="14100"/>
        <pc:sldMkLst>
          <pc:docMk/>
          <pc:sldMk cId="1836700884" sldId="971"/>
        </pc:sldMkLst>
        <pc:spChg chg="mod">
          <ac:chgData name="Biersach, David" userId="14a9feb0-85a7-4da4-be8a-c1e22b637acc" providerId="ADAL" clId="{4294F2EC-0ECA-450C-918A-202D35A317D1}" dt="2022-01-07T03:43:09.300" v="35" actId="14100"/>
          <ac:spMkLst>
            <pc:docMk/>
            <pc:sldMk cId="1836700884" sldId="971"/>
            <ac:spMk id="15" creationId="{6CC9E844-3DAE-4608-8CB6-813892A39351}"/>
          </ac:spMkLst>
        </pc:spChg>
      </pc:sldChg>
      <pc:sldChg chg="modSp">
        <pc:chgData name="Biersach, David" userId="14a9feb0-85a7-4da4-be8a-c1e22b637acc" providerId="ADAL" clId="{4294F2EC-0ECA-450C-918A-202D35A317D1}" dt="2022-01-07T04:16:45.155" v="37" actId="20577"/>
        <pc:sldMkLst>
          <pc:docMk/>
          <pc:sldMk cId="457721936" sldId="1159"/>
        </pc:sldMkLst>
        <pc:spChg chg="mod">
          <ac:chgData name="Biersach, David" userId="14a9feb0-85a7-4da4-be8a-c1e22b637acc" providerId="ADAL" clId="{4294F2EC-0ECA-450C-918A-202D35A317D1}" dt="2022-01-07T04:16:45.155" v="37" actId="20577"/>
          <ac:spMkLst>
            <pc:docMk/>
            <pc:sldMk cId="457721936" sldId="1159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4294F2EC-0ECA-450C-918A-202D35A317D1}" dt="2022-01-07T03:04:45.436" v="1" actId="6549"/>
        <pc:sldMkLst>
          <pc:docMk/>
          <pc:sldMk cId="4240865483" sldId="1160"/>
        </pc:sldMkLst>
        <pc:spChg chg="mod">
          <ac:chgData name="Biersach, David" userId="14a9feb0-85a7-4da4-be8a-c1e22b637acc" providerId="ADAL" clId="{4294F2EC-0ECA-450C-918A-202D35A317D1}" dt="2022-01-07T03:04:45.436" v="1" actId="6549"/>
          <ac:spMkLst>
            <pc:docMk/>
            <pc:sldMk cId="4240865483" sldId="1160"/>
            <ac:spMk id="23" creationId="{8EBA667A-82D0-45AA-9705-303DEC36EBE3}"/>
          </ac:spMkLst>
        </pc:spChg>
      </pc:sldChg>
    </pc:docChg>
  </pc:docChgLst>
  <pc:docChgLst>
    <pc:chgData name="Biersach, David" userId="14a9feb0-85a7-4da4-be8a-c1e22b637acc" providerId="ADAL" clId="{41B23C51-51CC-45B7-B112-11DCDA63CBFA}"/>
    <pc:docChg chg="undo custSel modSld">
      <pc:chgData name="Biersach, David" userId="14a9feb0-85a7-4da4-be8a-c1e22b637acc" providerId="ADAL" clId="{41B23C51-51CC-45B7-B112-11DCDA63CBFA}" dt="2024-06-21T16:51:29.723" v="266"/>
      <pc:docMkLst>
        <pc:docMk/>
      </pc:docMkLst>
      <pc:sldChg chg="modAnim">
        <pc:chgData name="Biersach, David" userId="14a9feb0-85a7-4da4-be8a-c1e22b637acc" providerId="ADAL" clId="{41B23C51-51CC-45B7-B112-11DCDA63CBFA}" dt="2024-06-21T16:18:53.469" v="1"/>
        <pc:sldMkLst>
          <pc:docMk/>
          <pc:sldMk cId="3061217052" sldId="957"/>
        </pc:sldMkLst>
      </pc:sldChg>
      <pc:sldChg chg="addSp modSp mod modAnim">
        <pc:chgData name="Biersach, David" userId="14a9feb0-85a7-4da4-be8a-c1e22b637acc" providerId="ADAL" clId="{41B23C51-51CC-45B7-B112-11DCDA63CBFA}" dt="2024-06-21T16:45:00.541" v="228" actId="122"/>
        <pc:sldMkLst>
          <pc:docMk/>
          <pc:sldMk cId="1025985635" sldId="972"/>
        </pc:sldMkLst>
        <pc:spChg chg="mod">
          <ac:chgData name="Biersach, David" userId="14a9feb0-85a7-4da4-be8a-c1e22b637acc" providerId="ADAL" clId="{41B23C51-51CC-45B7-B112-11DCDA63CBFA}" dt="2024-06-21T16:44:02.245" v="209" actId="113"/>
          <ac:spMkLst>
            <pc:docMk/>
            <pc:sldMk cId="1025985635" sldId="972"/>
            <ac:spMk id="5" creationId="{2F4B095A-5E4D-4D30-B09D-63546D6CFF29}"/>
          </ac:spMkLst>
        </pc:spChg>
        <pc:spChg chg="add mod">
          <ac:chgData name="Biersach, David" userId="14a9feb0-85a7-4da4-be8a-c1e22b637acc" providerId="ADAL" clId="{41B23C51-51CC-45B7-B112-11DCDA63CBFA}" dt="2024-06-21T16:29:12.028" v="73" actId="164"/>
          <ac:spMkLst>
            <pc:docMk/>
            <pc:sldMk cId="1025985635" sldId="972"/>
            <ac:spMk id="7" creationId="{9A452F9D-E32F-9E47-D6FB-F3D34509F84D}"/>
          </ac:spMkLst>
        </pc:spChg>
        <pc:spChg chg="add mod">
          <ac:chgData name="Biersach, David" userId="14a9feb0-85a7-4da4-be8a-c1e22b637acc" providerId="ADAL" clId="{41B23C51-51CC-45B7-B112-11DCDA63CBFA}" dt="2024-06-21T16:29:20.305" v="75" actId="164"/>
          <ac:spMkLst>
            <pc:docMk/>
            <pc:sldMk cId="1025985635" sldId="972"/>
            <ac:spMk id="8" creationId="{9E168BB2-E4F0-4612-8056-635625258D0A}"/>
          </ac:spMkLst>
        </pc:spChg>
        <pc:spChg chg="add mod">
          <ac:chgData name="Biersach, David" userId="14a9feb0-85a7-4da4-be8a-c1e22b637acc" providerId="ADAL" clId="{41B23C51-51CC-45B7-B112-11DCDA63CBFA}" dt="2024-06-21T16:29:12.028" v="73" actId="164"/>
          <ac:spMkLst>
            <pc:docMk/>
            <pc:sldMk cId="1025985635" sldId="972"/>
            <ac:spMk id="10" creationId="{AEC08469-734E-4454-DD04-302F0C39369D}"/>
          </ac:spMkLst>
        </pc:spChg>
        <pc:spChg chg="add mod">
          <ac:chgData name="Biersach, David" userId="14a9feb0-85a7-4da4-be8a-c1e22b637acc" providerId="ADAL" clId="{41B23C51-51CC-45B7-B112-11DCDA63CBFA}" dt="2024-06-21T16:29:20.305" v="75" actId="164"/>
          <ac:spMkLst>
            <pc:docMk/>
            <pc:sldMk cId="1025985635" sldId="972"/>
            <ac:spMk id="11" creationId="{FEA5F96E-62C6-7E6F-B4D1-430AB9956C73}"/>
          </ac:spMkLst>
        </pc:spChg>
        <pc:spChg chg="mod">
          <ac:chgData name="Biersach, David" userId="14a9feb0-85a7-4da4-be8a-c1e22b637acc" providerId="ADAL" clId="{41B23C51-51CC-45B7-B112-11DCDA63CBFA}" dt="2024-06-21T16:33:35.682" v="132" actId="113"/>
          <ac:spMkLst>
            <pc:docMk/>
            <pc:sldMk cId="1025985635" sldId="972"/>
            <ac:spMk id="14" creationId="{16B863F2-ECB1-4EA1-B40C-51CC021E825C}"/>
          </ac:spMkLst>
        </pc:spChg>
        <pc:spChg chg="add mod">
          <ac:chgData name="Biersach, David" userId="14a9feb0-85a7-4da4-be8a-c1e22b637acc" providerId="ADAL" clId="{41B23C51-51CC-45B7-B112-11DCDA63CBFA}" dt="2024-06-21T16:31:23.163" v="91" actId="2085"/>
          <ac:spMkLst>
            <pc:docMk/>
            <pc:sldMk cId="1025985635" sldId="972"/>
            <ac:spMk id="21" creationId="{883C04AF-8AEF-AE21-E57D-8EB7B9FB00A7}"/>
          </ac:spMkLst>
        </pc:spChg>
        <pc:spChg chg="add mod">
          <ac:chgData name="Biersach, David" userId="14a9feb0-85a7-4da4-be8a-c1e22b637acc" providerId="ADAL" clId="{41B23C51-51CC-45B7-B112-11DCDA63CBFA}" dt="2024-06-21T16:37:25.441" v="133" actId="1076"/>
          <ac:spMkLst>
            <pc:docMk/>
            <pc:sldMk cId="1025985635" sldId="972"/>
            <ac:spMk id="22" creationId="{38833649-E998-F084-4D11-35B714D26A19}"/>
          </ac:spMkLst>
        </pc:spChg>
        <pc:spChg chg="add mod">
          <ac:chgData name="Biersach, David" userId="14a9feb0-85a7-4da4-be8a-c1e22b637acc" providerId="ADAL" clId="{41B23C51-51CC-45B7-B112-11DCDA63CBFA}" dt="2024-06-21T16:32:20.029" v="115" actId="1076"/>
          <ac:spMkLst>
            <pc:docMk/>
            <pc:sldMk cId="1025985635" sldId="972"/>
            <ac:spMk id="26" creationId="{AC3E6A76-146F-A3CF-6CD8-FF9A57CAC54B}"/>
          </ac:spMkLst>
        </pc:spChg>
        <pc:spChg chg="add mod">
          <ac:chgData name="Biersach, David" userId="14a9feb0-85a7-4da4-be8a-c1e22b637acc" providerId="ADAL" clId="{41B23C51-51CC-45B7-B112-11DCDA63CBFA}" dt="2024-06-21T16:45:00.541" v="228" actId="122"/>
          <ac:spMkLst>
            <pc:docMk/>
            <pc:sldMk cId="1025985635" sldId="972"/>
            <ac:spMk id="29" creationId="{40FE390C-32AD-07C6-1B2E-2B71719072C1}"/>
          </ac:spMkLst>
        </pc:spChg>
        <pc:grpChg chg="add mod">
          <ac:chgData name="Biersach, David" userId="14a9feb0-85a7-4da4-be8a-c1e22b637acc" providerId="ADAL" clId="{41B23C51-51CC-45B7-B112-11DCDA63CBFA}" dt="2024-06-21T16:29:12.028" v="73" actId="164"/>
          <ac:grpSpMkLst>
            <pc:docMk/>
            <pc:sldMk cId="1025985635" sldId="972"/>
            <ac:grpSpMk id="19" creationId="{ECA56678-D072-C564-01C3-2090931A995E}"/>
          </ac:grpSpMkLst>
        </pc:grpChg>
        <pc:grpChg chg="add mod">
          <ac:chgData name="Biersach, David" userId="14a9feb0-85a7-4da4-be8a-c1e22b637acc" providerId="ADAL" clId="{41B23C51-51CC-45B7-B112-11DCDA63CBFA}" dt="2024-06-21T16:29:20.305" v="75" actId="164"/>
          <ac:grpSpMkLst>
            <pc:docMk/>
            <pc:sldMk cId="1025985635" sldId="972"/>
            <ac:grpSpMk id="20" creationId="{49B7B01E-2BC3-00F7-D77E-3C39C56AA9CF}"/>
          </ac:grpSpMkLst>
        </pc:grpChg>
        <pc:cxnChg chg="mod">
          <ac:chgData name="Biersach, David" userId="14a9feb0-85a7-4da4-be8a-c1e22b637acc" providerId="ADAL" clId="{41B23C51-51CC-45B7-B112-11DCDA63CBFA}" dt="2024-06-21T16:41:40.288" v="203" actId="208"/>
          <ac:cxnSpMkLst>
            <pc:docMk/>
            <pc:sldMk cId="1025985635" sldId="972"/>
            <ac:cxnSpMk id="9" creationId="{D754BA2E-BDF4-48A5-9316-724EE3BEB686}"/>
          </ac:cxnSpMkLst>
        </pc:cxnChg>
        <pc:cxnChg chg="add mod">
          <ac:chgData name="Biersach, David" userId="14a9feb0-85a7-4da4-be8a-c1e22b637acc" providerId="ADAL" clId="{41B23C51-51CC-45B7-B112-11DCDA63CBFA}" dt="2024-06-21T16:37:30.389" v="134" actId="14100"/>
          <ac:cxnSpMkLst>
            <pc:docMk/>
            <pc:sldMk cId="1025985635" sldId="972"/>
            <ac:cxnSpMk id="24" creationId="{CEE38C9B-9649-0BD9-C5FA-19BBA3EA8529}"/>
          </ac:cxnSpMkLst>
        </pc:cxnChg>
      </pc:sldChg>
      <pc:sldChg chg="addSp modSp mod modAnim">
        <pc:chgData name="Biersach, David" userId="14a9feb0-85a7-4da4-be8a-c1e22b637acc" providerId="ADAL" clId="{41B23C51-51CC-45B7-B112-11DCDA63CBFA}" dt="2024-06-21T16:48:13.210" v="238"/>
        <pc:sldMkLst>
          <pc:docMk/>
          <pc:sldMk cId="1004955372" sldId="1140"/>
        </pc:sldMkLst>
        <pc:picChg chg="add mod modCrop">
          <ac:chgData name="Biersach, David" userId="14a9feb0-85a7-4da4-be8a-c1e22b637acc" providerId="ADAL" clId="{41B23C51-51CC-45B7-B112-11DCDA63CBFA}" dt="2024-06-21T16:47:29.969" v="234" actId="732"/>
          <ac:picMkLst>
            <pc:docMk/>
            <pc:sldMk cId="1004955372" sldId="1140"/>
            <ac:picMk id="2" creationId="{35A1CF3C-3FEB-56F1-C116-761D0D14D676}"/>
          </ac:picMkLst>
        </pc:picChg>
      </pc:sldChg>
      <pc:sldChg chg="addSp modSp mod modAnim">
        <pc:chgData name="Biersach, David" userId="14a9feb0-85a7-4da4-be8a-c1e22b637acc" providerId="ADAL" clId="{41B23C51-51CC-45B7-B112-11DCDA63CBFA}" dt="2024-06-21T16:49:03.511" v="241"/>
        <pc:sldMkLst>
          <pc:docMk/>
          <pc:sldMk cId="935539022" sldId="1142"/>
        </pc:sldMkLst>
        <pc:picChg chg="add mod">
          <ac:chgData name="Biersach, David" userId="14a9feb0-85a7-4da4-be8a-c1e22b637acc" providerId="ADAL" clId="{41B23C51-51CC-45B7-B112-11DCDA63CBFA}" dt="2024-06-21T16:48:53.376" v="240" actId="1076"/>
          <ac:picMkLst>
            <pc:docMk/>
            <pc:sldMk cId="935539022" sldId="1142"/>
            <ac:picMk id="3" creationId="{B7C6CB86-63F5-E011-5373-41622A41469B}"/>
          </ac:picMkLst>
        </pc:picChg>
      </pc:sldChg>
      <pc:sldChg chg="modAnim">
        <pc:chgData name="Biersach, David" userId="14a9feb0-85a7-4da4-be8a-c1e22b637acc" providerId="ADAL" clId="{41B23C51-51CC-45B7-B112-11DCDA63CBFA}" dt="2024-06-21T16:22:10.821" v="3"/>
        <pc:sldMkLst>
          <pc:docMk/>
          <pc:sldMk cId="2533372061" sldId="1215"/>
        </pc:sldMkLst>
      </pc:sldChg>
      <pc:sldChg chg="addSp modSp mod modAnim">
        <pc:chgData name="Biersach, David" userId="14a9feb0-85a7-4da4-be8a-c1e22b637acc" providerId="ADAL" clId="{41B23C51-51CC-45B7-B112-11DCDA63CBFA}" dt="2024-06-21T16:51:29.723" v="266"/>
        <pc:sldMkLst>
          <pc:docMk/>
          <pc:sldMk cId="119624455" sldId="1216"/>
        </pc:sldMkLst>
        <pc:spChg chg="add mod">
          <ac:chgData name="Biersach, David" userId="14a9feb0-85a7-4da4-be8a-c1e22b637acc" providerId="ADAL" clId="{41B23C51-51CC-45B7-B112-11DCDA63CBFA}" dt="2024-06-21T16:50:20.001" v="251" actId="14100"/>
          <ac:spMkLst>
            <pc:docMk/>
            <pc:sldMk cId="119624455" sldId="1216"/>
            <ac:spMk id="6" creationId="{CBC402A5-06D7-503E-009E-271152C3313D}"/>
          </ac:spMkLst>
        </pc:spChg>
        <pc:spChg chg="add mod">
          <ac:chgData name="Biersach, David" userId="14a9feb0-85a7-4da4-be8a-c1e22b637acc" providerId="ADAL" clId="{41B23C51-51CC-45B7-B112-11DCDA63CBFA}" dt="2024-06-21T16:50:41.544" v="256" actId="14100"/>
          <ac:spMkLst>
            <pc:docMk/>
            <pc:sldMk cId="119624455" sldId="1216"/>
            <ac:spMk id="9" creationId="{6431C33C-8043-F583-EF20-BCB7BA233029}"/>
          </ac:spMkLst>
        </pc:spChg>
        <pc:cxnChg chg="add mod">
          <ac:chgData name="Biersach, David" userId="14a9feb0-85a7-4da4-be8a-c1e22b637acc" providerId="ADAL" clId="{41B23C51-51CC-45B7-B112-11DCDA63CBFA}" dt="2024-06-21T16:51:01.805" v="259" actId="208"/>
          <ac:cxnSpMkLst>
            <pc:docMk/>
            <pc:sldMk cId="119624455" sldId="1216"/>
            <ac:cxnSpMk id="12" creationId="{D8CE23C6-46CA-FBC2-07E1-71133F3FA36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0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37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11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23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11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2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2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4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6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36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0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67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1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1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95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72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2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29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09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9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9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9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2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694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6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6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837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8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1A5AF-988F-EE8C-C35D-4426E75DB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C38E9-4CBA-A6B0-659F-2C90B3B14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081E6-26BB-C3B4-9704-B96B3C590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44C33-5F49-7909-863B-4C29970343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49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64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295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5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D8DF0-81A9-5DC3-AA9F-63F7DE8D8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922A3-8AC9-5588-71AB-B5284A959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038B0-61DA-0CE7-1095-F17F81B43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1D5F4-5CE8-E64F-42AB-F5C88522A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236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26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9149E-24AF-BFBE-52E9-0BCD4DD3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44D904-F6D8-A95A-7AF6-D335C3579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6835A-8611-F654-9C7D-A746F980D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7AD97-8977-108F-41D4-C2E0B44A71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68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75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9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DA31B-F53D-95EE-C7EB-7C112505C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72CAE8-4636-76D8-286E-E70DDC864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A6BE9-693E-B8AB-1E86-4D57DC30A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445BF-8D5A-1558-8105-5D566A544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228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258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14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1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547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047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340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29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553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03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80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59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149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893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466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99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245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01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2EB05-8FA8-7B6F-8F42-1399BE8AC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B99F7-42E3-EB5B-8576-0FDB7226B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CFB4F-9611-BB9C-D556-52EBDA1B6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62D9D-805F-0B36-563F-2FC6DCA79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650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6E4F-0677-F364-BE6F-7C346985A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ECEC7-49B6-4873-3563-4533855B9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982EB-2524-11E3-C1EC-46D52CF2B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41D2A-38DF-62BE-4D0D-C6E781D917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375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24C24-C736-4962-7EBF-A3AF927B0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C54C1-9B7A-DE74-9387-FBF5FFFC9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FB1E8-81C1-3D9C-CC1E-ECDEDF055C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3DCF9-6666-8C56-7BE7-79D5F8FA9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107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7D6B5-5758-E96E-AAE6-C1115C8CD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81E1B-D852-289C-9DC4-88591C7CE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2CDC6-F7A0-34EE-CCC6-FB231F09F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847EA-F5CC-74EE-6BD5-1AAA190194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45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52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71271-74CB-4B1E-B237-85AF896B6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CB150-0885-5F91-08BA-7560DF591E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21175-553E-8D0F-8755-00E4DD4AA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A8FBF-7D2A-FD9A-5905-782112566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331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56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2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1.png"/><Relationship Id="rId3" Type="http://schemas.openxmlformats.org/officeDocument/2006/relationships/image" Target="../media/image1520.png"/><Relationship Id="rId7" Type="http://schemas.openxmlformats.org/officeDocument/2006/relationships/image" Target="../media/image1472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5" Type="http://schemas.openxmlformats.org/officeDocument/2006/relationships/image" Target="../media/image1550.png"/><Relationship Id="rId4" Type="http://schemas.openxmlformats.org/officeDocument/2006/relationships/image" Target="../media/image1461.png"/><Relationship Id="rId9" Type="http://schemas.openxmlformats.org/officeDocument/2006/relationships/image" Target="../media/image157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45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10" Type="http://schemas.openxmlformats.org/officeDocument/2006/relationships/image" Target="../media/image1451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451.png"/><Relationship Id="rId7" Type="http://schemas.openxmlformats.org/officeDocument/2006/relationships/image" Target="../media/image155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1.png"/><Relationship Id="rId11" Type="http://schemas.openxmlformats.org/officeDocument/2006/relationships/image" Target="../media/image174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571.png"/><Relationship Id="rId4" Type="http://schemas.openxmlformats.org/officeDocument/2006/relationships/image" Target="../media/image179.png"/><Relationship Id="rId9" Type="http://schemas.openxmlformats.org/officeDocument/2006/relationships/image" Target="../media/image18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75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48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2.png"/><Relationship Id="rId13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1.png"/><Relationship Id="rId11" Type="http://schemas.openxmlformats.org/officeDocument/2006/relationships/image" Target="../media/image1711.png"/><Relationship Id="rId5" Type="http://schemas.openxmlformats.org/officeDocument/2006/relationships/image" Target="../media/image1511.png"/><Relationship Id="rId10" Type="http://schemas.openxmlformats.org/officeDocument/2006/relationships/image" Target="../media/image162.png"/><Relationship Id="rId4" Type="http://schemas.openxmlformats.org/officeDocument/2006/relationships/image" Target="../media/image1410.png"/><Relationship Id="rId9" Type="http://schemas.openxmlformats.org/officeDocument/2006/relationships/image" Target="../media/image15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1.png"/><Relationship Id="rId4" Type="http://schemas.openxmlformats.org/officeDocument/2006/relationships/image" Target="../media/image147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16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13" Type="http://schemas.openxmlformats.org/officeDocument/2006/relationships/image" Target="../media/image232.png"/><Relationship Id="rId3" Type="http://schemas.openxmlformats.org/officeDocument/2006/relationships/image" Target="../media/image1510.png"/><Relationship Id="rId7" Type="http://schemas.openxmlformats.org/officeDocument/2006/relationships/image" Target="../media/image2110.png"/><Relationship Id="rId12" Type="http://schemas.openxmlformats.org/officeDocument/2006/relationships/image" Target="../media/image5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1.png"/><Relationship Id="rId11" Type="http://schemas.openxmlformats.org/officeDocument/2006/relationships/image" Target="../media/image470.png"/><Relationship Id="rId5" Type="http://schemas.openxmlformats.org/officeDocument/2006/relationships/image" Target="../media/image4100.png"/><Relationship Id="rId10" Type="http://schemas.openxmlformats.org/officeDocument/2006/relationships/image" Target="../media/image430.png"/><Relationship Id="rId4" Type="http://schemas.openxmlformats.org/officeDocument/2006/relationships/image" Target="../media/image28.png"/><Relationship Id="rId9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20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31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32.png"/><Relationship Id="rId7" Type="http://schemas.openxmlformats.org/officeDocument/2006/relationships/image" Target="../media/image69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0.png"/><Relationship Id="rId11" Type="http://schemas.openxmlformats.org/officeDocument/2006/relationships/image" Target="../media/image3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peli.com/cheat_sheets/LaTeX_Math_Symbols.docset/Contents/Resources/Documents/index" TargetMode="Externa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numpy.org/doc/stable/reference/c-api/generalized-ufuncs.html?highlight=gufuncs" TargetMode="External"/><Relationship Id="rId4" Type="http://schemas.openxmlformats.org/officeDocument/2006/relationships/image" Target="../media/image4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6.png"/><Relationship Id="rId3" Type="http://schemas.openxmlformats.org/officeDocument/2006/relationships/image" Target="../media/image49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3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.gif"/><Relationship Id="rId4" Type="http://schemas.openxmlformats.org/officeDocument/2006/relationships/image" Target="../media/image8.png"/><Relationship Id="rId9" Type="http://schemas.openxmlformats.org/officeDocument/2006/relationships/image" Target="../media/image8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0.png"/><Relationship Id="rId3" Type="http://schemas.openxmlformats.org/officeDocument/2006/relationships/image" Target="../media/image310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0.png"/><Relationship Id="rId11" Type="http://schemas.openxmlformats.org/officeDocument/2006/relationships/image" Target="../media/image1110.png"/><Relationship Id="rId5" Type="http://schemas.openxmlformats.org/officeDocument/2006/relationships/image" Target="../media/image510.png"/><Relationship Id="rId10" Type="http://schemas.openxmlformats.org/officeDocument/2006/relationships/image" Target="../media/image1010.png"/><Relationship Id="rId4" Type="http://schemas.openxmlformats.org/officeDocument/2006/relationships/image" Target="../media/image410.png"/><Relationship Id="rId9" Type="http://schemas.openxmlformats.org/officeDocument/2006/relationships/image" Target="../media/image9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../media/image6600.png"/><Relationship Id="rId14" Type="http://schemas.openxmlformats.org/officeDocument/2006/relationships/image" Target="../media/image71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72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0.png"/><Relationship Id="rId3" Type="http://schemas.openxmlformats.org/officeDocument/2006/relationships/image" Target="NULL"/><Relationship Id="rId7" Type="http://schemas.openxmlformats.org/officeDocument/2006/relationships/image" Target="../media/image67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40.png"/><Relationship Id="rId4" Type="http://schemas.openxmlformats.org/officeDocument/2006/relationships/image" Target="NULL"/><Relationship Id="rId9" Type="http://schemas.openxmlformats.org/officeDocument/2006/relationships/image" Target="../media/image7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5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70.png"/><Relationship Id="rId4" Type="http://schemas.openxmlformats.org/officeDocument/2006/relationships/image" Target="NULL"/><Relationship Id="rId9" Type="http://schemas.openxmlformats.org/officeDocument/2006/relationships/image" Target="../media/image76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5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70.png"/><Relationship Id="rId17" Type="http://schemas.openxmlformats.org/officeDocument/2006/relationships/image" Target="../media/image501.png"/><Relationship Id="rId2" Type="http://schemas.openxmlformats.org/officeDocument/2006/relationships/image" Target="NUL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60.png"/><Relationship Id="rId5" Type="http://schemas.openxmlformats.org/officeDocument/2006/relationships/image" Target="NULL"/><Relationship Id="rId15" Type="http://schemas.openxmlformats.org/officeDocument/2006/relationships/image" Target="../media/image48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7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1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0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2.png"/><Relationship Id="rId5" Type="http://schemas.openxmlformats.org/officeDocument/2006/relationships/image" Target="../media/image970.png"/><Relationship Id="rId4" Type="http://schemas.openxmlformats.org/officeDocument/2006/relationships/image" Target="../media/image6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7" Type="http://schemas.openxmlformats.org/officeDocument/2006/relationships/image" Target="../media/image7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79.png"/><Relationship Id="rId7" Type="http://schemas.openxmlformats.org/officeDocument/2006/relationships/image" Target="../media/image73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0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31.png"/><Relationship Id="rId7" Type="http://schemas.openxmlformats.org/officeDocument/2006/relationships/image" Target="../media/image780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1.png"/><Relationship Id="rId11" Type="http://schemas.openxmlformats.org/officeDocument/2006/relationships/image" Target="../media/image82.png"/><Relationship Id="rId5" Type="http://schemas.openxmlformats.org/officeDocument/2006/relationships/image" Target="../media/image761.png"/><Relationship Id="rId10" Type="http://schemas.openxmlformats.org/officeDocument/2006/relationships/image" Target="../media/image812.png"/><Relationship Id="rId4" Type="http://schemas.openxmlformats.org/officeDocument/2006/relationships/image" Target="../media/image751.png"/><Relationship Id="rId9" Type="http://schemas.openxmlformats.org/officeDocument/2006/relationships/image" Target="../media/image80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60.pn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0.png"/><Relationship Id="rId11" Type="http://schemas.openxmlformats.org/officeDocument/2006/relationships/image" Target="../media/image911.png"/><Relationship Id="rId5" Type="http://schemas.openxmlformats.org/officeDocument/2006/relationships/image" Target="../media/image800.png"/><Relationship Id="rId10" Type="http://schemas.openxmlformats.org/officeDocument/2006/relationships/image" Target="../media/image870.png"/><Relationship Id="rId4" Type="http://schemas.openxmlformats.org/officeDocument/2006/relationships/image" Target="../media/image980.png"/><Relationship Id="rId9" Type="http://schemas.openxmlformats.org/officeDocument/2006/relationships/image" Target="../media/image8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10.png"/><Relationship Id="rId4" Type="http://schemas.openxmlformats.org/officeDocument/2006/relationships/image" Target="../media/image16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2.png"/><Relationship Id="rId11" Type="http://schemas.openxmlformats.org/officeDocument/2006/relationships/image" Target="../media/image86.png"/><Relationship Id="rId5" Type="http://schemas.openxmlformats.org/officeDocument/2006/relationships/image" Target="../media/image139.png"/><Relationship Id="rId10" Type="http://schemas.openxmlformats.org/officeDocument/2006/relationships/image" Target="../media/image84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43.png"/><Relationship Id="rId4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17.png"/><Relationship Id="rId4" Type="http://schemas.openxmlformats.org/officeDocument/2006/relationships/image" Target="../media/image9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0.png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19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73.png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1.png"/><Relationship Id="rId4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09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34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13" Type="http://schemas.openxmlformats.org/officeDocument/2006/relationships/image" Target="../media/image1230.png"/><Relationship Id="rId18" Type="http://schemas.openxmlformats.org/officeDocument/2006/relationships/image" Target="../media/image1350.png"/><Relationship Id="rId3" Type="http://schemas.openxmlformats.org/officeDocument/2006/relationships/image" Target="../media/image1500.png"/><Relationship Id="rId7" Type="http://schemas.openxmlformats.org/officeDocument/2006/relationships/image" Target="../media/image1740.png"/><Relationship Id="rId12" Type="http://schemas.openxmlformats.org/officeDocument/2006/relationships/image" Target="../media/image1210.png"/><Relationship Id="rId17" Type="http://schemas.openxmlformats.org/officeDocument/2006/relationships/image" Target="../media/image133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200.png"/><Relationship Id="rId5" Type="http://schemas.openxmlformats.org/officeDocument/2006/relationships/image" Target="../media/image1160.png"/><Relationship Id="rId15" Type="http://schemas.openxmlformats.org/officeDocument/2006/relationships/image" Target="../media/image1310.png"/><Relationship Id="rId10" Type="http://schemas.openxmlformats.org/officeDocument/2006/relationships/image" Target="../media/image1190.png"/><Relationship Id="rId4" Type="http://schemas.openxmlformats.org/officeDocument/2006/relationships/image" Target="../media/image1712.png"/><Relationship Id="rId9" Type="http://schemas.openxmlformats.org/officeDocument/2006/relationships/image" Target="../media/image1180.png"/><Relationship Id="rId14" Type="http://schemas.openxmlformats.org/officeDocument/2006/relationships/image" Target="../media/image124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79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36.png"/><Relationship Id="rId4" Type="http://schemas.openxmlformats.org/officeDocument/2006/relationships/image" Target="../media/image1800.png"/><Relationship Id="rId9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1.png"/><Relationship Id="rId5" Type="http://schemas.openxmlformats.org/officeDocument/2006/relationships/image" Target="../media/image189.png"/><Relationship Id="rId4" Type="http://schemas.openxmlformats.org/officeDocument/2006/relationships/image" Target="../media/image18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980.png"/><Relationship Id="rId4" Type="http://schemas.openxmlformats.org/officeDocument/2006/relationships/image" Target="../media/image14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55.png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2.png"/><Relationship Id="rId4" Type="http://schemas.openxmlformats.org/officeDocument/2006/relationships/image" Target="../media/image14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491.png"/><Relationship Id="rId4" Type="http://schemas.openxmlformats.org/officeDocument/2006/relationships/image" Target="../media/image14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14</a:t>
              </a:r>
            </a:p>
            <a:p>
              <a:pPr algn="ctr"/>
              <a:r>
                <a:rPr lang="en-US" dirty="0"/>
                <a:t>Linear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34"/>
          <a:stretch/>
        </p:blipFill>
        <p:spPr>
          <a:xfrm>
            <a:off x="3941922" y="1607792"/>
            <a:ext cx="4674072" cy="230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C8529C-6D94-9D5B-D259-0EFCDAF70889}"/>
              </a:ext>
            </a:extLst>
          </p:cNvPr>
          <p:cNvCxnSpPr/>
          <p:nvPr/>
        </p:nvCxnSpPr>
        <p:spPr>
          <a:xfrm>
            <a:off x="4871545" y="2136228"/>
            <a:ext cx="197069" cy="520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11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3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4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6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D6D600-3D21-9A96-487B-A8F296E21056}"/>
              </a:ext>
            </a:extLst>
          </p:cNvPr>
          <p:cNvCxnSpPr/>
          <p:nvPr/>
        </p:nvCxnSpPr>
        <p:spPr>
          <a:xfrm>
            <a:off x="4280338" y="3058515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BAA6591-A39F-DF88-9BAC-94A478C3CAA6}"/>
              </a:ext>
            </a:extLst>
          </p:cNvPr>
          <p:cNvSpPr/>
          <p:nvPr/>
        </p:nvSpPr>
        <p:spPr>
          <a:xfrm>
            <a:off x="4067503" y="2498834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7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8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9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C9ED124-D536-3788-7EBF-41AF8F3BDDCC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070E46-5EFC-B7ED-8BEB-4738606EFA21}"/>
              </a:ext>
            </a:extLst>
          </p:cNvPr>
          <p:cNvCxnSpPr/>
          <p:nvPr/>
        </p:nvCxnSpPr>
        <p:spPr>
          <a:xfrm>
            <a:off x="628650" y="5439102"/>
            <a:ext cx="78696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78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2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E9AC0B-9235-A12A-B596-236D18B4ED95}"/>
              </a:ext>
            </a:extLst>
          </p:cNvPr>
          <p:cNvSpPr/>
          <p:nvPr/>
        </p:nvSpPr>
        <p:spPr>
          <a:xfrm>
            <a:off x="1545021" y="5546053"/>
            <a:ext cx="4912929" cy="98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48912-23EC-EC1E-C2D4-ECE72A05AF14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EC614F-4AFC-BF5E-2EE5-BAB658238E6C}"/>
              </a:ext>
            </a:extLst>
          </p:cNvPr>
          <p:cNvCxnSpPr/>
          <p:nvPr/>
        </p:nvCxnSpPr>
        <p:spPr>
          <a:xfrm>
            <a:off x="628650" y="5439102"/>
            <a:ext cx="78696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3897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7C65852-6AB1-C8A3-9971-03DE9181D939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306FB6-FF94-A491-1134-35FCD1E7B8ED}"/>
              </a:ext>
            </a:extLst>
          </p:cNvPr>
          <p:cNvCxnSpPr/>
          <p:nvPr/>
        </p:nvCxnSpPr>
        <p:spPr>
          <a:xfrm>
            <a:off x="628650" y="5439102"/>
            <a:ext cx="78696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9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Eigenvalues and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/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−2.3±7.4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,5</m:t>
                      </m:r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blipFill>
                <a:blip r:embed="rId5"/>
                <a:stretch>
                  <a:fillRect l="-16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/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All </a:t>
                </a:r>
                <a:r>
                  <a:rPr lang="en-US" sz="1400" b="1" dirty="0"/>
                  <a:t>coefficients</a:t>
                </a:r>
                <a:r>
                  <a:rPr lang="en-US" sz="1400" dirty="0"/>
                  <a:t> of this 3</a:t>
                </a:r>
                <a:r>
                  <a:rPr lang="en-US" sz="1400" baseline="30000" dirty="0"/>
                  <a:t>rd</a:t>
                </a:r>
                <a:r>
                  <a:rPr lang="en-US" sz="1400" dirty="0"/>
                  <a:t> degree characteristic polynomial are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blipFill>
                <a:blip r:embed="rId6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FDB25C-E06D-597E-A657-AC46EAEE3E6F}"/>
                  </a:ext>
                </a:extLst>
              </p:cNvPr>
              <p:cNvSpPr txBox="1"/>
              <p:nvPr/>
            </p:nvSpPr>
            <p:spPr>
              <a:xfrm>
                <a:off x="6587359" y="3368897"/>
                <a:ext cx="20574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1400" dirty="0"/>
                  <a:t> we should expect 3 real roots, or 1 real root and a complex conjugate pair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FDB25C-E06D-597E-A657-AC46EAEE3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359" y="3368897"/>
                <a:ext cx="2057400" cy="738664"/>
              </a:xfrm>
              <a:prstGeom prst="rect">
                <a:avLst/>
              </a:prstGeom>
              <a:blipFill>
                <a:blip r:embed="rId7"/>
                <a:stretch>
                  <a:fillRect l="-297" t="-1653" r="-2374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/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AE934C-D749-6BB2-B779-06618AFC5AE7}"/>
              </a:ext>
            </a:extLst>
          </p:cNvPr>
          <p:cNvSpPr txBox="1"/>
          <p:nvPr/>
        </p:nvSpPr>
        <p:spPr>
          <a:xfrm>
            <a:off x="2778669" y="4128491"/>
            <a:ext cx="3586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Three distinct roots should provide</a:t>
            </a:r>
          </a:p>
          <a:p>
            <a:pPr algn="ctr"/>
            <a:r>
              <a:rPr lang="en-US" sz="1400" dirty="0"/>
              <a:t>three linearly independent</a:t>
            </a:r>
          </a:p>
          <a:p>
            <a:pPr algn="ctr"/>
            <a:r>
              <a:rPr lang="en-US" sz="1400" dirty="0"/>
              <a:t>(but not necessarily orthogonal) </a:t>
            </a:r>
            <a:r>
              <a:rPr lang="en-US" sz="1400" b="1" u="sng" dirty="0"/>
              <a:t>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/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/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(−2.3+7.4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/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(−2.3−7.4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5" grpId="0"/>
      <p:bldP spid="8" grpId="0"/>
      <p:bldP spid="9" grpId="0"/>
      <p:bldP spid="10" grpId="0"/>
      <p:bldP spid="18" grpId="0"/>
      <p:bldP spid="19" grpId="0"/>
      <p:bldP spid="20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Once we know the eigenvalues, we can find the eigenvector corresponding to each eigenvalue via</a:t>
                </a: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the roots of the characteristic polynomial of a matrix are distinct, then its eigenvectors are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linearly independent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matrix</a:t>
                </a:r>
                <a:r>
                  <a:rPr lang="en-US" sz="2400" dirty="0"/>
                  <a:t> created from the </a:t>
                </a:r>
                <a:r>
                  <a:rPr lang="en-US" sz="2400" i="1" dirty="0"/>
                  <a:t>eigenvectors</a:t>
                </a:r>
                <a:r>
                  <a:rPr lang="en-US" sz="2400" dirty="0"/>
                  <a:t> of a matrix is called its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eigenbasis</a:t>
                </a:r>
                <a:r>
                  <a:rPr lang="en-US" sz="2400" dirty="0"/>
                  <a:t> (often referenced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sz="2400" dirty="0"/>
                  <a:t>)</a:t>
                </a:r>
                <a:endParaRPr lang="en-US" sz="2400" b="1" dirty="0"/>
              </a:p>
              <a:p>
                <a:r>
                  <a:rPr lang="en-US" sz="2400" dirty="0"/>
                  <a:t>We can then find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transition matrix </a:t>
                </a:r>
                <a:r>
                  <a:rPr lang="en-US" sz="2400" dirty="0"/>
                  <a:t>that transforms a matrix to its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eigenbasis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dot product </a:t>
                </a:r>
                <a:r>
                  <a:rPr lang="en-US" sz="2400" dirty="0"/>
                  <a:t>of this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transition matrix </a:t>
                </a:r>
                <a:r>
                  <a:rPr lang="en-US" sz="2400" dirty="0"/>
                  <a:t>with its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eigenbasis</a:t>
                </a:r>
                <a:r>
                  <a:rPr lang="en-US" sz="2400" dirty="0"/>
                  <a:t> returns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diagonal</a:t>
                </a:r>
                <a:r>
                  <a:rPr lang="en-US" sz="2400" dirty="0"/>
                  <a:t> matrix (often referenced by a capital lambda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400" dirty="0"/>
                  <a:t>) containing each of the </a:t>
                </a:r>
                <a:r>
                  <a:rPr lang="en-US" sz="2400" i="1" dirty="0"/>
                  <a:t>eigenvalues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082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/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−2.3+7.4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−2.3−7.4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blipFill>
                <a:blip r:embed="rId3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/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−4.90212+4.46826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−7.67707−4.4506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6.54722+4.52171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8.52347−4.25557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4.40455−12.0619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−0.650833+4.17034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−2.09985−5.9317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−1.7997−9.50441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6.43162+5.37988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EC7CCB4-0AAB-410E-B38D-A04F6B57D886}"/>
              </a:ext>
            </a:extLst>
          </p:cNvPr>
          <p:cNvGrpSpPr/>
          <p:nvPr/>
        </p:nvGrpSpPr>
        <p:grpSpPr>
          <a:xfrm>
            <a:off x="524847" y="3664269"/>
            <a:ext cx="3629017" cy="369332"/>
            <a:chOff x="1121298" y="3222687"/>
            <a:chExt cx="362901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/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𝕭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𝔅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79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DA8BBD-F058-11B6-A5E4-9C904DC0096D}"/>
                </a:ext>
              </a:extLst>
            </p:cNvPr>
            <p:cNvSpPr txBox="1"/>
            <p:nvPr/>
          </p:nvSpPr>
          <p:spPr>
            <a:xfrm>
              <a:off x="1121298" y="3222687"/>
              <a:ext cx="2242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The </a:t>
              </a:r>
              <a:r>
                <a:rPr lang="en-US" b="1" dirty="0">
                  <a:solidFill>
                    <a:srgbClr val="FF0000"/>
                  </a:solidFill>
                </a:rPr>
                <a:t>Transition </a:t>
              </a:r>
              <a:r>
                <a:rPr lang="en-US" dirty="0">
                  <a:solidFill>
                    <a:srgbClr val="FF0000"/>
                  </a:solidFill>
                </a:rPr>
                <a:t>Matrix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/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/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/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/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7820135-333E-8249-FE74-FED925D63528}"/>
              </a:ext>
            </a:extLst>
          </p:cNvPr>
          <p:cNvSpPr/>
          <p:nvPr/>
        </p:nvSpPr>
        <p:spPr>
          <a:xfrm>
            <a:off x="3969544" y="5440134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7582E-188C-AE41-4387-094EA0C7C960}"/>
              </a:ext>
            </a:extLst>
          </p:cNvPr>
          <p:cNvSpPr/>
          <p:nvPr/>
        </p:nvSpPr>
        <p:spPr>
          <a:xfrm>
            <a:off x="5017294" y="5652065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198627-00AA-8B47-19CC-BBB49E84FA12}"/>
              </a:ext>
            </a:extLst>
          </p:cNvPr>
          <p:cNvSpPr/>
          <p:nvPr/>
        </p:nvSpPr>
        <p:spPr>
          <a:xfrm>
            <a:off x="6065044" y="5852091"/>
            <a:ext cx="126206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829BA-D954-44D3-3C9C-A8FFE64C2177}"/>
              </a:ext>
            </a:extLst>
          </p:cNvPr>
          <p:cNvSpPr txBox="1"/>
          <p:nvPr/>
        </p:nvSpPr>
        <p:spPr>
          <a:xfrm>
            <a:off x="793248" y="5933931"/>
            <a:ext cx="16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eigenvalues of </a:t>
            </a:r>
            <a:r>
              <a:rPr lang="en-US" sz="1400" b="1" dirty="0"/>
              <a:t>A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3725794-A00C-BF6D-8499-40E4B0B3BA0D}"/>
              </a:ext>
            </a:extLst>
          </p:cNvPr>
          <p:cNvCxnSpPr>
            <a:stCxn id="8" idx="0"/>
            <a:endCxn id="2" idx="0"/>
          </p:cNvCxnSpPr>
          <p:nvPr/>
        </p:nvCxnSpPr>
        <p:spPr>
          <a:xfrm rot="5400000" flipH="1" flipV="1">
            <a:off x="2795905" y="4285860"/>
            <a:ext cx="493797" cy="2802346"/>
          </a:xfrm>
          <a:prstGeom prst="bentConnector3">
            <a:avLst>
              <a:gd name="adj1" fmla="val 13511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207FC0E-02B4-2419-3930-E8D62FC5AF69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2490012" y="5774020"/>
            <a:ext cx="2527282" cy="313800"/>
          </a:xfrm>
          <a:prstGeom prst="bentConnector3">
            <a:avLst>
              <a:gd name="adj1" fmla="val 899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9FA21F8-91D7-E102-2A70-B4A8A9456BC6}"/>
              </a:ext>
            </a:extLst>
          </p:cNvPr>
          <p:cNvCxnSpPr>
            <a:cxnSpLocks/>
            <a:stCxn id="8" idx="2"/>
            <a:endCxn id="5" idx="2"/>
          </p:cNvCxnSpPr>
          <p:nvPr/>
        </p:nvCxnSpPr>
        <p:spPr>
          <a:xfrm rot="5400000" flipH="1" flipV="1">
            <a:off x="3812034" y="3925596"/>
            <a:ext cx="145707" cy="4486517"/>
          </a:xfrm>
          <a:prstGeom prst="bentConnector3">
            <a:avLst>
              <a:gd name="adj1" fmla="val -15689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B2CBD-79E9-D9BD-56BF-46333A8F9C47}"/>
              </a:ext>
            </a:extLst>
          </p:cNvPr>
          <p:cNvCxnSpPr/>
          <p:nvPr/>
        </p:nvCxnSpPr>
        <p:spPr>
          <a:xfrm>
            <a:off x="3787173" y="3391591"/>
            <a:ext cx="0" cy="34505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8C8099-E6B6-AA44-3C4C-AF26BD6A6A4C}"/>
              </a:ext>
            </a:extLst>
          </p:cNvPr>
          <p:cNvSpPr txBox="1"/>
          <p:nvPr/>
        </p:nvSpPr>
        <p:spPr>
          <a:xfrm>
            <a:off x="3412064" y="2181162"/>
            <a:ext cx="279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three eigenvectors of </a:t>
            </a:r>
            <a:r>
              <a:rPr lang="en-US" sz="1600" b="1" dirty="0"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DA989-9AA2-E93B-E5A6-A684755ECF65}"/>
              </a:ext>
            </a:extLst>
          </p:cNvPr>
          <p:cNvSpPr txBox="1"/>
          <p:nvPr/>
        </p:nvSpPr>
        <p:spPr>
          <a:xfrm>
            <a:off x="3664169" y="3414960"/>
            <a:ext cx="279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Invert the Eigenbasis matrix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F1D96-2960-5BC5-04EF-DCB6D54D502F}"/>
              </a:ext>
            </a:extLst>
          </p:cNvPr>
          <p:cNvSpPr txBox="1"/>
          <p:nvPr/>
        </p:nvSpPr>
        <p:spPr>
          <a:xfrm>
            <a:off x="308121" y="2734440"/>
            <a:ext cx="1053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Eigenbasis</a:t>
            </a:r>
            <a:endParaRPr lang="en-US" sz="1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17ACE0-94AF-01E4-37C0-A0F5217E5E0B}"/>
                  </a:ext>
                </a:extLst>
              </p:cNvPr>
              <p:cNvSpPr txBox="1"/>
              <p:nvPr/>
            </p:nvSpPr>
            <p:spPr>
              <a:xfrm>
                <a:off x="6957524" y="5381241"/>
                <a:ext cx="10535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6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</a:rPr>
                  <a:t>is a </a:t>
                </a:r>
                <a:r>
                  <a:rPr lang="en-US" sz="1600" i="1" dirty="0">
                    <a:solidFill>
                      <a:srgbClr val="7030A0"/>
                    </a:solidFill>
                  </a:rPr>
                  <a:t>diagonal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17ACE0-94AF-01E4-37C0-A0F5217E5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524" y="5381241"/>
                <a:ext cx="1053512" cy="830997"/>
              </a:xfrm>
              <a:prstGeom prst="rect">
                <a:avLst/>
              </a:prstGeom>
              <a:blipFill>
                <a:blip r:embed="rId10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5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21" grpId="0"/>
      <p:bldP spid="22" grpId="0"/>
      <p:bldP spid="25" grpId="0"/>
      <p:bldP spid="36" grpId="0"/>
      <p:bldP spid="2" grpId="0" animBg="1"/>
      <p:bldP spid="3" grpId="0" animBg="1"/>
      <p:bldP spid="5" grpId="0" animBg="1"/>
      <p:bldP spid="8" grpId="0"/>
      <p:bldP spid="9" grpId="0"/>
      <p:bldP spid="14" grpId="0"/>
      <p:bldP spid="15" grpId="0"/>
      <p:bldP spid="1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BCE5D-4F57-5F86-5429-1DEFA176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00" y="1468581"/>
            <a:ext cx="6972197" cy="4840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6E1367-6D13-FC30-A4F8-693575884002}"/>
              </a:ext>
            </a:extLst>
          </p:cNvPr>
          <p:cNvGrpSpPr/>
          <p:nvPr/>
        </p:nvGrpSpPr>
        <p:grpSpPr>
          <a:xfrm>
            <a:off x="4051261" y="183936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0A28B8-7D49-8C8C-12B6-2F48DBFA1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C40221-12CF-B6C5-FC86-CBA13E32BE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E8C0F6-3C32-5940-E63E-D50789305C4D}"/>
              </a:ext>
            </a:extLst>
          </p:cNvPr>
          <p:cNvGrpSpPr/>
          <p:nvPr/>
        </p:nvGrpSpPr>
        <p:grpSpPr>
          <a:xfrm>
            <a:off x="4565933" y="4947592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AB8409-AF5C-8209-9AF6-72197758E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594706-FD35-1C4E-7ED3-AE6E358F183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070D1-6155-C661-910C-20F6A92B65B0}"/>
              </a:ext>
            </a:extLst>
          </p:cNvPr>
          <p:cNvGrpSpPr/>
          <p:nvPr/>
        </p:nvGrpSpPr>
        <p:grpSpPr>
          <a:xfrm>
            <a:off x="4720517" y="5570190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2F0D42-190E-433A-8284-835AE5048C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470FE-2ECD-6DF7-3437-C5AF598F4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6462DE-DD39-5122-A910-EC0D78FC3AA4}"/>
              </a:ext>
            </a:extLst>
          </p:cNvPr>
          <p:cNvGrpSpPr/>
          <p:nvPr/>
        </p:nvGrpSpPr>
        <p:grpSpPr>
          <a:xfrm>
            <a:off x="7971874" y="5987019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60077A-1FA8-FC76-29F7-9561D7DA45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57E652-6BB9-BE93-FC6C-26DC529F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/>
              <p:nvPr/>
            </p:nvSpPr>
            <p:spPr>
              <a:xfrm>
                <a:off x="5942901" y="5616356"/>
                <a:ext cx="14423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Eigenbasis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901" y="5616356"/>
                <a:ext cx="1442383" cy="276999"/>
              </a:xfrm>
              <a:prstGeom prst="rect">
                <a:avLst/>
              </a:prstGeom>
              <a:blipFill>
                <a:blip r:embed="rId4"/>
                <a:stretch>
                  <a:fillRect l="-424" t="-28261" r="-1016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BEEA978-6464-10E5-819A-EB3AAB2EB274}"/>
              </a:ext>
            </a:extLst>
          </p:cNvPr>
          <p:cNvSpPr/>
          <p:nvPr/>
        </p:nvSpPr>
        <p:spPr>
          <a:xfrm>
            <a:off x="5183981" y="6053138"/>
            <a:ext cx="997744" cy="20716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AF1F8-30A5-6A67-43AC-352AF19C95A8}"/>
              </a:ext>
            </a:extLst>
          </p:cNvPr>
          <p:cNvSpPr txBox="1"/>
          <p:nvPr/>
        </p:nvSpPr>
        <p:spPr>
          <a:xfrm>
            <a:off x="5015516" y="3608467"/>
            <a:ext cx="2843981" cy="92333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German typeface (font) </a:t>
            </a:r>
            <a:r>
              <a:rPr lang="en-US" b="1" dirty="0">
                <a:solidFill>
                  <a:srgbClr val="7030A0"/>
                </a:solidFill>
              </a:rPr>
              <a:t>Fraktur</a:t>
            </a:r>
            <a:r>
              <a:rPr lang="en-US" dirty="0">
                <a:solidFill>
                  <a:srgbClr val="7030A0"/>
                </a:solidFill>
              </a:rPr>
              <a:t> comes the Latin </a:t>
            </a:r>
            <a:r>
              <a:rPr lang="en-US" i="1" dirty="0">
                <a:solidFill>
                  <a:srgbClr val="7030A0"/>
                </a:solidFill>
              </a:rPr>
              <a:t>fractus</a:t>
            </a:r>
            <a:r>
              <a:rPr lang="en-US" dirty="0">
                <a:solidFill>
                  <a:srgbClr val="7030A0"/>
                </a:solidFill>
              </a:rPr>
              <a:t> meaning "broken"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2EFB1E3-287F-B16A-DFD6-DF8358EBBF8A}"/>
              </a:ext>
            </a:extLst>
          </p:cNvPr>
          <p:cNvCxnSpPr>
            <a:stCxn id="8" idx="2"/>
            <a:endCxn id="2" idx="0"/>
          </p:cNvCxnSpPr>
          <p:nvPr/>
        </p:nvCxnSpPr>
        <p:spPr>
          <a:xfrm rot="5400000" flipH="1" flipV="1">
            <a:off x="4734263" y="4557057"/>
            <a:ext cx="2651834" cy="754654"/>
          </a:xfrm>
          <a:prstGeom prst="bentConnector5">
            <a:avLst>
              <a:gd name="adj1" fmla="val -8620"/>
              <a:gd name="adj2" fmla="val -679871"/>
              <a:gd name="adj3" fmla="val 10951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3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8" grpId="0" animBg="1"/>
      <p:bldP spid="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58974-25C7-D770-3FCA-043B9D23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87" y="1646265"/>
            <a:ext cx="8322827" cy="3894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382322-7B2C-2776-D5F1-3A283518CEF4}"/>
              </a:ext>
            </a:extLst>
          </p:cNvPr>
          <p:cNvGrpSpPr/>
          <p:nvPr/>
        </p:nvGrpSpPr>
        <p:grpSpPr>
          <a:xfrm>
            <a:off x="5488418" y="1884644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88200F-5B88-705C-65C9-ABA70DB0F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E71D0-011F-DA18-F7C8-DFE966FF40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0F958-9DB6-0130-44AF-783101921BB7}"/>
              </a:ext>
            </a:extLst>
          </p:cNvPr>
          <p:cNvGrpSpPr/>
          <p:nvPr/>
        </p:nvGrpSpPr>
        <p:grpSpPr>
          <a:xfrm>
            <a:off x="4132325" y="449702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163CEE-C6C2-DEE0-C997-FB9B87813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959FC0-EA9C-D08F-10B1-9D6EF31A91E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9A42D9-DBA4-16D3-6102-407B77B5DAD1}"/>
              </a:ext>
            </a:extLst>
          </p:cNvPr>
          <p:cNvGrpSpPr/>
          <p:nvPr/>
        </p:nvGrpSpPr>
        <p:grpSpPr>
          <a:xfrm>
            <a:off x="6674416" y="521037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062A71-C94A-7C5A-A7E0-626FD71444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1A4DA8-A4C9-AE9B-9048-80C6148381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/>
              <p:nvPr/>
            </p:nvSpPr>
            <p:spPr>
              <a:xfrm>
                <a:off x="6565050" y="1930810"/>
                <a:ext cx="168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050" y="1930810"/>
                <a:ext cx="1685270" cy="276999"/>
              </a:xfrm>
              <a:prstGeom prst="rect">
                <a:avLst/>
              </a:prstGeom>
              <a:blipFill>
                <a:blip r:embed="rId4"/>
                <a:stretch>
                  <a:fillRect l="-2899" t="-444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/>
              <p:nvPr/>
            </p:nvSpPr>
            <p:spPr>
              <a:xfrm>
                <a:off x="5417891" y="5864830"/>
                <a:ext cx="12058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1800" dirty="0">
                    <a:solidFill>
                      <a:srgbClr val="7030A0"/>
                    </a:solidFill>
                  </a:rPr>
                  <a:t>t2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891" y="5864830"/>
                <a:ext cx="12058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/>
              <p:nvPr/>
            </p:nvSpPr>
            <p:spPr>
              <a:xfrm>
                <a:off x="2520275" y="5864830"/>
                <a:ext cx="21222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  <a:effectLst/>
                    <a:ea typeface="Cambria Math" panose="02040503050406030204" pitchFamily="18" charset="0"/>
                  </a:rPr>
                  <a:t>t1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275" y="5864830"/>
                <a:ext cx="2122231" cy="369332"/>
              </a:xfrm>
              <a:prstGeom prst="rect">
                <a:avLst/>
              </a:prstGeom>
              <a:blipFill>
                <a:blip r:embed="rId6"/>
                <a:stretch>
                  <a:fillRect l="-2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5600EED-1A2B-CF32-19B4-5B080BD15703}"/>
              </a:ext>
            </a:extLst>
          </p:cNvPr>
          <p:cNvSpPr/>
          <p:nvPr/>
        </p:nvSpPr>
        <p:spPr>
          <a:xfrm>
            <a:off x="3498578" y="1965727"/>
            <a:ext cx="1506746" cy="20716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1BFBA8-B6E7-D433-8E01-9F5AB415ECDB}"/>
                  </a:ext>
                </a:extLst>
              </p:cNvPr>
              <p:cNvSpPr txBox="1"/>
              <p:nvPr/>
            </p:nvSpPr>
            <p:spPr>
              <a:xfrm>
                <a:off x="5160871" y="4497026"/>
                <a:ext cx="22468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1800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Diagonal Matrix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1BFBA8-B6E7-D433-8E01-9F5AB415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871" y="4497026"/>
                <a:ext cx="224681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FFF38A9-D58A-CBED-26C2-29C014E0CA07}"/>
              </a:ext>
            </a:extLst>
          </p:cNvPr>
          <p:cNvSpPr/>
          <p:nvPr/>
        </p:nvSpPr>
        <p:spPr>
          <a:xfrm>
            <a:off x="410587" y="4067503"/>
            <a:ext cx="7448523" cy="4756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D8106-C906-3CC3-344F-4C110EF1ED02}"/>
              </a:ext>
            </a:extLst>
          </p:cNvPr>
          <p:cNvSpPr/>
          <p:nvPr/>
        </p:nvSpPr>
        <p:spPr>
          <a:xfrm>
            <a:off x="408063" y="5025707"/>
            <a:ext cx="7687530" cy="24714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C3CCF6-2B8D-F7C0-2444-B2F14248A6C9}"/>
              </a:ext>
            </a:extLst>
          </p:cNvPr>
          <p:cNvCxnSpPr>
            <a:cxnSpLocks/>
          </p:cNvCxnSpPr>
          <p:nvPr/>
        </p:nvCxnSpPr>
        <p:spPr>
          <a:xfrm flipV="1">
            <a:off x="5185144" y="5421232"/>
            <a:ext cx="0" cy="500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AA2305-3612-4CB1-5097-97542BE5EB56}"/>
              </a:ext>
            </a:extLst>
          </p:cNvPr>
          <p:cNvSpPr txBox="1"/>
          <p:nvPr/>
        </p:nvSpPr>
        <p:spPr>
          <a:xfrm>
            <a:off x="444862" y="5673578"/>
            <a:ext cx="15686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C8487"/>
                </a:solidFill>
              </a:rPr>
              <a:t>The Schur Product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D1769B-0959-8632-A619-E469DAED18E5}"/>
              </a:ext>
            </a:extLst>
          </p:cNvPr>
          <p:cNvCxnSpPr>
            <a:cxnSpLocks/>
          </p:cNvCxnSpPr>
          <p:nvPr/>
        </p:nvCxnSpPr>
        <p:spPr>
          <a:xfrm flipH="1">
            <a:off x="1562762" y="5210372"/>
            <a:ext cx="809948" cy="544991"/>
          </a:xfrm>
          <a:prstGeom prst="straightConnector1">
            <a:avLst/>
          </a:prstGeom>
          <a:ln w="28575">
            <a:solidFill>
              <a:srgbClr val="4C84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40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  <p:bldP spid="6" grpId="0" animBg="1"/>
      <p:bldP spid="19" grpId="0"/>
      <p:bldP spid="2" grpId="0" animBg="1"/>
      <p:bldP spid="5" grpId="0" animBg="1"/>
      <p:bldP spid="2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723BF-7864-7EB2-01AB-DC794AE50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00" y="1463937"/>
            <a:ext cx="7007311" cy="5141815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AE736E-40C2-D0DF-AAE2-E3536975D218}"/>
              </a:ext>
            </a:extLst>
          </p:cNvPr>
          <p:cNvSpPr/>
          <p:nvPr/>
        </p:nvSpPr>
        <p:spPr>
          <a:xfrm>
            <a:off x="4364290" y="2461387"/>
            <a:ext cx="1468953" cy="912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4CFC7-D3A7-A18E-5EC6-F60668C08295}"/>
              </a:ext>
            </a:extLst>
          </p:cNvPr>
          <p:cNvSpPr/>
          <p:nvPr/>
        </p:nvSpPr>
        <p:spPr>
          <a:xfrm>
            <a:off x="4043630" y="4417583"/>
            <a:ext cx="842695" cy="1734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651A4-09AB-E649-F941-7BDE39F6ABB8}"/>
              </a:ext>
            </a:extLst>
          </p:cNvPr>
          <p:cNvSpPr/>
          <p:nvPr/>
        </p:nvSpPr>
        <p:spPr>
          <a:xfrm>
            <a:off x="4941470" y="4783374"/>
            <a:ext cx="152927" cy="1934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B73067-4695-4C47-F097-5D64F8E6343D}"/>
              </a:ext>
            </a:extLst>
          </p:cNvPr>
          <p:cNvSpPr/>
          <p:nvPr/>
        </p:nvSpPr>
        <p:spPr>
          <a:xfrm>
            <a:off x="5195920" y="5163396"/>
            <a:ext cx="785780" cy="1896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AD08A-E6C6-02E9-D9B5-1949203E7BF7}"/>
              </a:ext>
            </a:extLst>
          </p:cNvPr>
          <p:cNvSpPr/>
          <p:nvPr/>
        </p:nvSpPr>
        <p:spPr>
          <a:xfrm>
            <a:off x="1957326" y="5393253"/>
            <a:ext cx="842695" cy="1734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7A5749-7F63-3BD0-B88E-CDD765AC046E}"/>
              </a:ext>
            </a:extLst>
          </p:cNvPr>
          <p:cNvSpPr/>
          <p:nvPr/>
        </p:nvSpPr>
        <p:spPr>
          <a:xfrm>
            <a:off x="2855166" y="5759044"/>
            <a:ext cx="152927" cy="1934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735DF-6CEC-1006-622D-91CFAAA32E2B}"/>
              </a:ext>
            </a:extLst>
          </p:cNvPr>
          <p:cNvSpPr/>
          <p:nvPr/>
        </p:nvSpPr>
        <p:spPr>
          <a:xfrm>
            <a:off x="3109616" y="6139066"/>
            <a:ext cx="785780" cy="1896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182A3-375E-27AE-E25E-7BF30D8D6C74}"/>
              </a:ext>
            </a:extLst>
          </p:cNvPr>
          <p:cNvSpPr txBox="1"/>
          <p:nvPr/>
        </p:nvSpPr>
        <p:spPr>
          <a:xfrm>
            <a:off x="6690457" y="1325125"/>
            <a:ext cx="1887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Eigenvectors </a:t>
            </a:r>
            <a:r>
              <a:rPr lang="en-US" dirty="0">
                <a:solidFill>
                  <a:srgbClr val="FF0000"/>
                </a:solidFill>
              </a:rPr>
              <a:t>form the columns in the eigenbasis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765235-D189-3D7B-C8E8-3DAC1BDAD528}"/>
              </a:ext>
            </a:extLst>
          </p:cNvPr>
          <p:cNvCxnSpPr/>
          <p:nvPr/>
        </p:nvCxnSpPr>
        <p:spPr>
          <a:xfrm flipH="1">
            <a:off x="5833243" y="2035524"/>
            <a:ext cx="1056288" cy="4258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C5393-66E8-7DBF-7BA3-B6A1F04BC61D}"/>
              </a:ext>
            </a:extLst>
          </p:cNvPr>
          <p:cNvCxnSpPr/>
          <p:nvPr/>
        </p:nvCxnSpPr>
        <p:spPr>
          <a:xfrm>
            <a:off x="3208282" y="6487511"/>
            <a:ext cx="13716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9" grpId="0" animBg="1"/>
      <p:bldP spid="22" grpId="0" animBg="1"/>
      <p:bldP spid="2" grpId="0" animBg="1"/>
      <p:bldP spid="8" grpId="0" animBg="1"/>
      <p:bldP spid="10" grpId="0" animBg="1"/>
      <p:bldP spid="1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Powers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97144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Given eigenvalues and eigenvectors, we can find their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owner</a:t>
                </a:r>
                <a:r>
                  <a:rPr lang="en-US" sz="2400" dirty="0"/>
                  <a:t>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eigendecomposition</a:t>
                </a:r>
                <a:r>
                  <a:rPr lang="en-US" sz="2400" dirty="0"/>
                  <a:t> (if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diagonalizable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 i="0" smtClean="0"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Because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n>
                          <a:solidFill>
                            <a:sysClr val="windowText" lastClr="000000"/>
                          </a:solidFill>
                        </a:ln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diagonal</a:t>
                </a:r>
                <a:r>
                  <a:rPr lang="en-US" sz="2400" i="1" dirty="0"/>
                  <a:t> </a:t>
                </a:r>
                <a:r>
                  <a:rPr lang="en-US" sz="2400" dirty="0"/>
                  <a:t>(i.e., mostly zeros) we can more </a:t>
                </a:r>
                <a:r>
                  <a:rPr lang="en-US" sz="2400" i="1" dirty="0"/>
                  <a:t>easily</a:t>
                </a:r>
                <a:r>
                  <a:rPr lang="en-US" sz="2400" dirty="0"/>
                  <a:t> raise it to a </a:t>
                </a:r>
                <a:r>
                  <a:rPr lang="en-US" sz="2400" u="sng" dirty="0"/>
                  <a:t>power</a:t>
                </a:r>
                <a:r>
                  <a:rPr lang="en-US" sz="2400" dirty="0"/>
                  <a:t> than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2400" b="1" dirty="0"/>
              </a:p>
              <a:p>
                <a:endParaRPr lang="en-US" sz="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 smtClean="0">
                              <a:effectLst>
                                <a:glow rad="1397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∙⋯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971440" cy="4590941"/>
              </a:xfrm>
              <a:blipFill>
                <a:blip r:embed="rId2"/>
                <a:stretch>
                  <a:fillRect l="-994" t="-1857" r="-1606" b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858A0-FA76-4165-72ED-DD2347496A0C}"/>
              </a:ext>
            </a:extLst>
          </p:cNvPr>
          <p:cNvSpPr/>
          <p:nvPr/>
        </p:nvSpPr>
        <p:spPr>
          <a:xfrm>
            <a:off x="3423742" y="6061840"/>
            <a:ext cx="386255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F873D-FD44-30C5-E7F0-536A645801B2}"/>
              </a:ext>
            </a:extLst>
          </p:cNvPr>
          <p:cNvSpPr/>
          <p:nvPr/>
        </p:nvSpPr>
        <p:spPr>
          <a:xfrm>
            <a:off x="4635064" y="6061840"/>
            <a:ext cx="386255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506A04-BC9B-FA73-C1C6-A566B9FD9B6D}"/>
              </a:ext>
            </a:extLst>
          </p:cNvPr>
          <p:cNvCxnSpPr>
            <a:cxnSpLocks/>
            <a:stCxn id="2" idx="2"/>
            <a:endCxn id="5" idx="2"/>
          </p:cNvCxnSpPr>
          <p:nvPr/>
        </p:nvCxnSpPr>
        <p:spPr>
          <a:xfrm rot="16200000" flipH="1">
            <a:off x="4222531" y="5840382"/>
            <a:ext cx="12700" cy="1211322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3D3745-6679-8E26-5B2A-94AE04E5CC94}"/>
              </a:ext>
            </a:extLst>
          </p:cNvPr>
          <p:cNvSpPr txBox="1"/>
          <p:nvPr/>
        </p:nvSpPr>
        <p:spPr>
          <a:xfrm>
            <a:off x="203966" y="4676845"/>
            <a:ext cx="1198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Matrix multiplication is </a:t>
            </a:r>
            <a:r>
              <a:rPr lang="en-US" sz="1400" b="1" dirty="0">
                <a:solidFill>
                  <a:srgbClr val="7030A0"/>
                </a:solidFill>
              </a:rPr>
              <a:t>associative</a:t>
            </a:r>
            <a:r>
              <a:rPr lang="en-US" sz="1400" dirty="0">
                <a:solidFill>
                  <a:srgbClr val="7030A0"/>
                </a:solidFill>
              </a:rPr>
              <a:t> but not generally </a:t>
            </a:r>
            <a:r>
              <a:rPr lang="en-US" sz="1400" i="1" dirty="0">
                <a:solidFill>
                  <a:srgbClr val="7030A0"/>
                </a:solidFill>
              </a:rPr>
              <a:t>commutative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2CEA6D-9CD1-14C3-2107-9CB197AB4E42}"/>
              </a:ext>
            </a:extLst>
          </p:cNvPr>
          <p:cNvGrpSpPr/>
          <p:nvPr/>
        </p:nvGrpSpPr>
        <p:grpSpPr>
          <a:xfrm>
            <a:off x="3145221" y="4848645"/>
            <a:ext cx="1140693" cy="520697"/>
            <a:chOff x="3145221" y="4848645"/>
            <a:chExt cx="1140693" cy="52069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CA73456-92AA-0B98-1B34-B4016B962A41}"/>
                </a:ext>
              </a:extLst>
            </p:cNvPr>
            <p:cNvCxnSpPr/>
            <p:nvPr/>
          </p:nvCxnSpPr>
          <p:spPr>
            <a:xfrm flipV="1">
              <a:off x="3145221" y="5037083"/>
              <a:ext cx="977462" cy="3322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9F96CE-C888-7291-00A6-F405692E34CE}"/>
                    </a:ext>
                  </a:extLst>
                </p:cNvPr>
                <p:cNvSpPr txBox="1"/>
                <p:nvPr/>
              </p:nvSpPr>
              <p:spPr>
                <a:xfrm>
                  <a:off x="4092115" y="4848645"/>
                  <a:ext cx="19379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0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en-US" sz="1400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9F96CE-C888-7291-00A6-F405692E3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115" y="4848645"/>
                  <a:ext cx="193799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9FDCDF-7E86-A8E4-2DCE-0EB032600151}"/>
              </a:ext>
            </a:extLst>
          </p:cNvPr>
          <p:cNvGrpSpPr/>
          <p:nvPr/>
        </p:nvGrpSpPr>
        <p:grpSpPr>
          <a:xfrm>
            <a:off x="5021319" y="4848645"/>
            <a:ext cx="1119182" cy="520696"/>
            <a:chOff x="5021319" y="4848645"/>
            <a:chExt cx="1119182" cy="52069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22CF80-BA11-A661-DBCB-C2B026AA7349}"/>
                </a:ext>
              </a:extLst>
            </p:cNvPr>
            <p:cNvCxnSpPr/>
            <p:nvPr/>
          </p:nvCxnSpPr>
          <p:spPr>
            <a:xfrm flipV="1">
              <a:off x="5021319" y="5037082"/>
              <a:ext cx="977462" cy="3322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35BEE8B-921C-4738-40AC-5B3E4829CA7E}"/>
                    </a:ext>
                  </a:extLst>
                </p:cNvPr>
                <p:cNvSpPr txBox="1"/>
                <p:nvPr/>
              </p:nvSpPr>
              <p:spPr>
                <a:xfrm>
                  <a:off x="5946702" y="4848645"/>
                  <a:ext cx="19379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0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oMath>
                    </m:oMathPara>
                  </a14:m>
                  <a:endParaRPr lang="en-US" sz="1400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35BEE8B-921C-4738-40AC-5B3E4829C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6702" y="4848645"/>
                  <a:ext cx="193799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97E974D-D930-6385-23B2-E44B4DAE4ABA}"/>
              </a:ext>
            </a:extLst>
          </p:cNvPr>
          <p:cNvSpPr/>
          <p:nvPr/>
        </p:nvSpPr>
        <p:spPr>
          <a:xfrm>
            <a:off x="8023557" y="3289738"/>
            <a:ext cx="331076" cy="246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AB4EEAA-EA9C-7F4A-6FB8-8AEE6CF7DB4D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rot="5400000" flipH="1" flipV="1">
            <a:off x="5246089" y="3118835"/>
            <a:ext cx="2525109" cy="3360903"/>
          </a:xfrm>
          <a:prstGeom prst="bentConnector3">
            <a:avLst>
              <a:gd name="adj1" fmla="val 41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9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22" y="1607792"/>
            <a:ext cx="4674072" cy="423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7511EE-7A7D-4C9A-9741-5620D9BAA941}"/>
              </a:ext>
            </a:extLst>
          </p:cNvPr>
          <p:cNvSpPr/>
          <p:nvPr/>
        </p:nvSpPr>
        <p:spPr>
          <a:xfrm>
            <a:off x="5310188" y="5378505"/>
            <a:ext cx="1869281" cy="36909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A69A85-6A30-4529-C949-37D2D3783EE7}"/>
              </a:ext>
            </a:extLst>
          </p:cNvPr>
          <p:cNvSpPr/>
          <p:nvPr/>
        </p:nvSpPr>
        <p:spPr>
          <a:xfrm>
            <a:off x="5706953" y="3348038"/>
            <a:ext cx="1684447" cy="417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32FA5-56FD-9C05-642C-89D8C8FCB5E5}"/>
              </a:ext>
            </a:extLst>
          </p:cNvPr>
          <p:cNvSpPr/>
          <p:nvPr/>
        </p:nvSpPr>
        <p:spPr>
          <a:xfrm>
            <a:off x="4077849" y="4622797"/>
            <a:ext cx="1684447" cy="417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F83FC5D-48CE-957C-86E3-6EC001E9BB3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H="1">
            <a:off x="4077849" y="3556968"/>
            <a:ext cx="3313551" cy="1274759"/>
          </a:xfrm>
          <a:prstGeom prst="bentConnector5">
            <a:avLst>
              <a:gd name="adj1" fmla="val -6899"/>
              <a:gd name="adj2" fmla="val 42580"/>
              <a:gd name="adj3" fmla="val 10689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08E9F43-37D6-38E8-B59B-8E7FFD797977}"/>
              </a:ext>
            </a:extLst>
          </p:cNvPr>
          <p:cNvSpPr/>
          <p:nvPr/>
        </p:nvSpPr>
        <p:spPr>
          <a:xfrm>
            <a:off x="5528236" y="1766962"/>
            <a:ext cx="2543709" cy="417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427D79-5F1E-BF0D-58B2-50ADBDCA6A34}"/>
              </a:ext>
            </a:extLst>
          </p:cNvPr>
          <p:cNvSpPr/>
          <p:nvPr/>
        </p:nvSpPr>
        <p:spPr>
          <a:xfrm>
            <a:off x="5975535" y="4622797"/>
            <a:ext cx="2539815" cy="417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D776A2D-6E92-9D28-4B24-9520EABAAA16}"/>
              </a:ext>
            </a:extLst>
          </p:cNvPr>
          <p:cNvCxnSpPr>
            <a:cxnSpLocks/>
            <a:stCxn id="15" idx="3"/>
            <a:endCxn id="16" idx="3"/>
          </p:cNvCxnSpPr>
          <p:nvPr/>
        </p:nvCxnSpPr>
        <p:spPr>
          <a:xfrm>
            <a:off x="8071945" y="1975892"/>
            <a:ext cx="443405" cy="2855835"/>
          </a:xfrm>
          <a:prstGeom prst="bentConnector3">
            <a:avLst>
              <a:gd name="adj1" fmla="val 15155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DAAEEB-E0BA-EE8D-ACB5-7601563F7CD8}"/>
              </a:ext>
            </a:extLst>
          </p:cNvPr>
          <p:cNvCxnSpPr/>
          <p:nvPr/>
        </p:nvCxnSpPr>
        <p:spPr>
          <a:xfrm>
            <a:off x="4871545" y="2136228"/>
            <a:ext cx="197069" cy="520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6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5" grpId="0" animBg="1"/>
      <p:bldP spid="1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0A09262-5AE8-5BB6-7E26-BE028DC13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20" y="1574784"/>
            <a:ext cx="8237227" cy="3978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13EDF4-B843-3653-E24B-F1ECDF5F1618}"/>
              </a:ext>
            </a:extLst>
          </p:cNvPr>
          <p:cNvGrpSpPr/>
          <p:nvPr/>
        </p:nvGrpSpPr>
        <p:grpSpPr>
          <a:xfrm>
            <a:off x="7900305" y="2039779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A78C8-1BFC-1D08-970B-0A1B8D8B8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DF166-392C-A880-6D69-4B07525D7A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96816-DA54-1C23-2BEC-FEF5CAF59BEF}"/>
              </a:ext>
            </a:extLst>
          </p:cNvPr>
          <p:cNvGrpSpPr/>
          <p:nvPr/>
        </p:nvGrpSpPr>
        <p:grpSpPr>
          <a:xfrm>
            <a:off x="4550125" y="326010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011813-F319-0706-D69B-EE5E40F2C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5BAEE-046C-3B57-83EC-3B86E6F21D9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EA703-5703-C92B-18E6-435C05FE281C}"/>
              </a:ext>
            </a:extLst>
          </p:cNvPr>
          <p:cNvGrpSpPr/>
          <p:nvPr/>
        </p:nvGrpSpPr>
        <p:grpSpPr>
          <a:xfrm>
            <a:off x="4762961" y="399154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C0A8F5-E293-B63B-E58B-21A9864B58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EEC636-A8E1-9A5E-5624-F6086D64E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A139BD-62DC-8ABD-3D7B-1FA1F184C727}"/>
              </a:ext>
            </a:extLst>
          </p:cNvPr>
          <p:cNvGrpSpPr/>
          <p:nvPr/>
        </p:nvGrpSpPr>
        <p:grpSpPr>
          <a:xfrm>
            <a:off x="7067821" y="4987165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D3745A-2C23-58BE-042C-7A48C60F12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B6BB9D-4D4A-3CFB-38BF-19227F1FD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AE6A14-0FA6-2A48-6592-2AF9D69590F2}"/>
                  </a:ext>
                </a:extLst>
              </p:cNvPr>
              <p:cNvSpPr txBox="1"/>
              <p:nvPr/>
            </p:nvSpPr>
            <p:spPr>
              <a:xfrm>
                <a:off x="5766889" y="3976155"/>
                <a:ext cx="5944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AE6A14-0FA6-2A48-6592-2AF9D6959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89" y="3976155"/>
                <a:ext cx="59449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AE046F-7E29-7E84-87CF-41C3CA971802}"/>
                  </a:ext>
                </a:extLst>
              </p:cNvPr>
              <p:cNvSpPr txBox="1"/>
              <p:nvPr/>
            </p:nvSpPr>
            <p:spPr>
              <a:xfrm>
                <a:off x="7982387" y="4971776"/>
                <a:ext cx="5833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AE046F-7E29-7E84-87CF-41C3CA971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387" y="4971776"/>
                <a:ext cx="5833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9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8B2DBA7-8DAC-D2B0-07F4-BB65AA7CDC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81" y="1545689"/>
            <a:ext cx="7495238" cy="46761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2C3F2D-3EBF-18C0-ED68-FD7D55D362A6}"/>
              </a:ext>
            </a:extLst>
          </p:cNvPr>
          <p:cNvGrpSpPr/>
          <p:nvPr/>
        </p:nvGrpSpPr>
        <p:grpSpPr>
          <a:xfrm>
            <a:off x="4911572" y="1750162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4902063-B0AB-9284-894D-38B470F1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090AD-4E7A-1AD6-79E1-D2468C7F41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A83A6F-8721-BF8B-165A-75234CBC4A0D}"/>
              </a:ext>
            </a:extLst>
          </p:cNvPr>
          <p:cNvGrpSpPr/>
          <p:nvPr/>
        </p:nvGrpSpPr>
        <p:grpSpPr>
          <a:xfrm>
            <a:off x="4280357" y="2886713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0F53B1-35CF-56F2-00C7-13420B325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4E1A49-B799-48B0-9890-00DCF2100A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4B10D4-CEAB-CF47-D645-99C185E72F30}"/>
              </a:ext>
            </a:extLst>
          </p:cNvPr>
          <p:cNvGrpSpPr/>
          <p:nvPr/>
        </p:nvGrpSpPr>
        <p:grpSpPr>
          <a:xfrm>
            <a:off x="5563474" y="3110169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D09642-F642-721D-E540-A5D4E7D6EA0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808CF9-BAC6-C769-34FF-AAF337702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F38429-1D05-17C5-2363-DA35BD716463}"/>
              </a:ext>
            </a:extLst>
          </p:cNvPr>
          <p:cNvGrpSpPr/>
          <p:nvPr/>
        </p:nvGrpSpPr>
        <p:grpSpPr>
          <a:xfrm>
            <a:off x="6063305" y="3592854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7A5D06-C559-496A-A2D5-10A6A81692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CCE493B-83FC-FC66-E52A-C358E9AE5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/>
              <p:nvPr/>
            </p:nvSpPr>
            <p:spPr>
              <a:xfrm>
                <a:off x="5309467" y="4093160"/>
                <a:ext cx="1871971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chemeClr val="bg1"/>
                    </a:solidFill>
                  </a:rPr>
                  <a:t>t2 =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l-GR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467" y="4093160"/>
                <a:ext cx="1871971" cy="374270"/>
              </a:xfrm>
              <a:prstGeom prst="rect">
                <a:avLst/>
              </a:prstGeom>
              <a:blipFill>
                <a:blip r:embed="rId4"/>
                <a:stretch>
                  <a:fillRect l="-2932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/>
              <p:nvPr/>
            </p:nvSpPr>
            <p:spPr>
              <a:xfrm>
                <a:off x="4033345" y="4093160"/>
                <a:ext cx="107731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chemeClr val="bg1"/>
                    </a:solidFill>
                  </a:rPr>
                  <a:t>t1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345" y="4093160"/>
                <a:ext cx="1077310" cy="374270"/>
              </a:xfrm>
              <a:prstGeom prst="rect">
                <a:avLst/>
              </a:prstGeom>
              <a:blipFill>
                <a:blip r:embed="rId5"/>
                <a:stretch>
                  <a:fillRect l="-5114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16A7CBE-BD41-DE1B-23DE-4DAC88935905}"/>
              </a:ext>
            </a:extLst>
          </p:cNvPr>
          <p:cNvGrpSpPr/>
          <p:nvPr/>
        </p:nvGrpSpPr>
        <p:grpSpPr>
          <a:xfrm>
            <a:off x="6952328" y="5175444"/>
            <a:ext cx="1068643" cy="369332"/>
            <a:chOff x="3647644" y="5359159"/>
            <a:chExt cx="1068643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21DE79-CBA9-C331-2225-3B210D9DCA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AF143C-461E-A1C3-DC4A-3320B4A92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9F642CF-9122-FA01-6BF3-353298DA2C22}"/>
              </a:ext>
            </a:extLst>
          </p:cNvPr>
          <p:cNvSpPr/>
          <p:nvPr/>
        </p:nvSpPr>
        <p:spPr>
          <a:xfrm>
            <a:off x="1983672" y="1595315"/>
            <a:ext cx="1500352" cy="20901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AADA03-1A0F-BA80-63F9-B9AD10D34988}"/>
              </a:ext>
            </a:extLst>
          </p:cNvPr>
          <p:cNvSpPr/>
          <p:nvPr/>
        </p:nvSpPr>
        <p:spPr>
          <a:xfrm>
            <a:off x="2280895" y="2957079"/>
            <a:ext cx="1951829" cy="2285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3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2" grpId="0" animBg="1"/>
      <p:bldP spid="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B766A81B-7CEC-15C3-0D20-0FA93D06FD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930" y="1368491"/>
            <a:ext cx="3447658" cy="52101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3CAB24-D660-D788-2E96-B685B7980221}"/>
                  </a:ext>
                </a:extLst>
              </p:cNvPr>
              <p:cNvSpPr txBox="1"/>
              <p:nvPr/>
            </p:nvSpPr>
            <p:spPr>
              <a:xfrm>
                <a:off x="3991212" y="2995069"/>
                <a:ext cx="52026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3CAB24-D660-D788-2E96-B685B7980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12" y="2995069"/>
                <a:ext cx="52026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428B2E-721D-0363-57BC-1FAFF7330E88}"/>
                  </a:ext>
                </a:extLst>
              </p:cNvPr>
              <p:cNvSpPr txBox="1"/>
              <p:nvPr/>
            </p:nvSpPr>
            <p:spPr>
              <a:xfrm>
                <a:off x="3991212" y="3429000"/>
                <a:ext cx="52026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428B2E-721D-0363-57BC-1FAFF7330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12" y="3429000"/>
                <a:ext cx="52026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EB29F8-91B8-D1C4-0025-F59DF9E6C453}"/>
              </a:ext>
            </a:extLst>
          </p:cNvPr>
          <p:cNvCxnSpPr>
            <a:cxnSpLocks/>
          </p:cNvCxnSpPr>
          <p:nvPr/>
        </p:nvCxnSpPr>
        <p:spPr>
          <a:xfrm flipH="1">
            <a:off x="3534012" y="3148957"/>
            <a:ext cx="592411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06FD12-DACD-7B9D-1B1F-407F71839412}"/>
              </a:ext>
            </a:extLst>
          </p:cNvPr>
          <p:cNvCxnSpPr>
            <a:cxnSpLocks/>
          </p:cNvCxnSpPr>
          <p:nvPr/>
        </p:nvCxnSpPr>
        <p:spPr>
          <a:xfrm flipH="1">
            <a:off x="3830217" y="3592413"/>
            <a:ext cx="296206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1FA0284-8CD2-9297-6E61-19861707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841" y="3027161"/>
            <a:ext cx="2828662" cy="67752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D7732E9-9408-7E7F-8B7C-61EB036703BE}"/>
              </a:ext>
            </a:extLst>
          </p:cNvPr>
          <p:cNvGrpSpPr/>
          <p:nvPr/>
        </p:nvGrpSpPr>
        <p:grpSpPr>
          <a:xfrm>
            <a:off x="4391965" y="1500673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9F3DD6-A96B-99A0-A3EF-31D451019B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22F988-EA61-B188-74DD-13E18E69D7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71AED4-F47A-A041-2635-EB4E2DE8B397}"/>
              </a:ext>
            </a:extLst>
          </p:cNvPr>
          <p:cNvGrpSpPr/>
          <p:nvPr/>
        </p:nvGrpSpPr>
        <p:grpSpPr>
          <a:xfrm>
            <a:off x="6237387" y="236069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66F3B1D-F78F-73FD-C5C8-15FC61718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521E92-EDDC-CCE0-4A75-5873FC6F83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1A1829-FB5D-41E8-B7DD-020AEFD16B64}"/>
              </a:ext>
            </a:extLst>
          </p:cNvPr>
          <p:cNvGrpSpPr/>
          <p:nvPr/>
        </p:nvGrpSpPr>
        <p:grpSpPr>
          <a:xfrm>
            <a:off x="4204230" y="3944494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E509BA-BD7F-019F-5220-9E6C2142807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A13D878-F1F9-1C01-F3C1-F742E7404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B2765D-F3F7-54EA-0408-91F2425B1770}"/>
              </a:ext>
            </a:extLst>
          </p:cNvPr>
          <p:cNvGrpSpPr/>
          <p:nvPr/>
        </p:nvGrpSpPr>
        <p:grpSpPr>
          <a:xfrm>
            <a:off x="4936427" y="467717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7B33FF-34C9-CD06-473B-B036821CF22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2189DCA-C6B0-220B-F711-F4A6A05BE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0F4C4D-DAC4-B8F0-8843-BFD3E44FEE90}"/>
              </a:ext>
            </a:extLst>
          </p:cNvPr>
          <p:cNvGrpSpPr/>
          <p:nvPr/>
        </p:nvGrpSpPr>
        <p:grpSpPr>
          <a:xfrm>
            <a:off x="5542931" y="5627062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E490C7-7877-8A20-A05F-7DE2B0AA2C5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B4F0FC9-BB10-FE87-FBC0-DA3EEB1E2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9E54CA2-53FC-C860-5513-E0641C490B73}"/>
              </a:ext>
            </a:extLst>
          </p:cNvPr>
          <p:cNvGrpSpPr/>
          <p:nvPr/>
        </p:nvGrpSpPr>
        <p:grpSpPr>
          <a:xfrm>
            <a:off x="5809038" y="6202082"/>
            <a:ext cx="1076632" cy="369332"/>
            <a:chOff x="2157212" y="5373058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4E28BD-EA9C-9EB5-52AF-13485DC0288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C7C2D72-8736-75AA-6A66-398F9C92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978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Commutation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 matrix expressed using </a:t>
                </a:r>
                <a:r>
                  <a:rPr lang="en-US" sz="2400" b="1" dirty="0"/>
                  <a:t>one set of its basis vectors </a:t>
                </a:r>
                <a:r>
                  <a:rPr lang="en-US" sz="2400" dirty="0"/>
                  <a:t>may not reveal any interesting features, but if we express the </a:t>
                </a:r>
                <a:r>
                  <a:rPr lang="en-US" sz="2400" b="1" dirty="0"/>
                  <a:t>same</a:t>
                </a:r>
                <a:r>
                  <a:rPr lang="en-US" sz="2400" dirty="0"/>
                  <a:t> matrix using a </a:t>
                </a:r>
                <a:r>
                  <a:rPr lang="en-US" sz="2400" i="1" dirty="0"/>
                  <a:t>different</a:t>
                </a:r>
                <a:r>
                  <a:rPr lang="en-US" sz="2400" dirty="0"/>
                  <a:t> basis set (such as its </a:t>
                </a:r>
                <a:r>
                  <a:rPr lang="en-US" sz="2400" u="sng" dirty="0"/>
                  <a:t>eigenbasis</a:t>
                </a:r>
                <a:r>
                  <a:rPr lang="en-US" sz="2400" dirty="0"/>
                  <a:t>), we might spot some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underlying hidden order</a:t>
                </a:r>
              </a:p>
              <a:p>
                <a:r>
                  <a:rPr lang="en-US" sz="2400" dirty="0"/>
                  <a:t>Consider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Fourier Transform </a:t>
                </a:r>
                <a:r>
                  <a:rPr lang="en-US" sz="2400" dirty="0"/>
                  <a:t>– his algorithm finds the </a:t>
                </a:r>
                <a:r>
                  <a:rPr lang="en-US" sz="2400" i="1" dirty="0"/>
                  <a:t>eigenbasis</a:t>
                </a:r>
                <a:r>
                  <a:rPr lang="en-US" sz="2400" dirty="0"/>
                  <a:t> of a waveform (a state vector) which consists of the orthogonal </a:t>
                </a:r>
                <a:r>
                  <a:rPr lang="en-US" sz="2400" b="1" dirty="0"/>
                  <a:t>eigenvectors</a:t>
                </a:r>
                <a:r>
                  <a:rPr lang="en-US" sz="2400" dirty="0"/>
                  <a:t> where the </a:t>
                </a:r>
                <a:r>
                  <a:rPr lang="en-US" sz="2400" b="1" dirty="0"/>
                  <a:t>eigenvalues </a:t>
                </a:r>
                <a:r>
                  <a:rPr lang="en-US" sz="2400" dirty="0"/>
                  <a:t>are the simple integer frequencies of the complicated wave</a:t>
                </a:r>
                <a:endParaRPr lang="en-US" sz="2400" b="1" dirty="0"/>
              </a:p>
              <a:p>
                <a:r>
                  <a:rPr lang="en-US" sz="2400" dirty="0"/>
                  <a:t>If two matrices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400" dirty="0"/>
                  <a:t> share the same </a:t>
                </a:r>
                <a:r>
                  <a:rPr lang="en-US" sz="2400" u="sng" dirty="0"/>
                  <a:t>eigenbasis</a:t>
                </a:r>
                <a:r>
                  <a:rPr lang="en-US" sz="2400" dirty="0"/>
                  <a:t>, then they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commute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even if they share no eigenvalues - this is a foundation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Heisenberg Uncertainty Principle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5E6C5F3-C08D-B100-566B-884CDE35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84" y="1455341"/>
            <a:ext cx="6478429" cy="5190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6177074" y="2696704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6177074" y="333656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6177074" y="3976432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C5BCE2-61FC-1F1F-DDEF-43EF458CA421}"/>
              </a:ext>
            </a:extLst>
          </p:cNvPr>
          <p:cNvGrpSpPr/>
          <p:nvPr/>
        </p:nvGrpSpPr>
        <p:grpSpPr>
          <a:xfrm>
            <a:off x="6177074" y="4616296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A9015F-A2A4-5E7B-AC44-AB519FC83D4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A0716A-A126-AC27-FBF0-0EDCFC2FB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B78A7A-4FF8-466E-A3EC-E6E4BF72FA0D}"/>
              </a:ext>
            </a:extLst>
          </p:cNvPr>
          <p:cNvGrpSpPr/>
          <p:nvPr/>
        </p:nvGrpSpPr>
        <p:grpSpPr>
          <a:xfrm>
            <a:off x="5807096" y="567156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E102DD-8C01-5470-96FE-80C26B14FFD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F101FCE-348A-EF34-4707-7B1693209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DF8076F-EA40-7A7C-97F5-B98E98A66CB3}"/>
              </a:ext>
            </a:extLst>
          </p:cNvPr>
          <p:cNvSpPr/>
          <p:nvPr/>
        </p:nvSpPr>
        <p:spPr>
          <a:xfrm>
            <a:off x="2441575" y="5320862"/>
            <a:ext cx="1491922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CF5329-B6FE-BD09-BA8B-AD6255311F60}"/>
              </a:ext>
            </a:extLst>
          </p:cNvPr>
          <p:cNvSpPr/>
          <p:nvPr/>
        </p:nvSpPr>
        <p:spPr>
          <a:xfrm>
            <a:off x="2790934" y="6413500"/>
            <a:ext cx="952391" cy="187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09BB28-04DC-4088-A8DD-D0EE341EE536}"/>
                  </a:ext>
                </a:extLst>
              </p:cNvPr>
              <p:cNvSpPr txBox="1"/>
              <p:nvPr/>
            </p:nvSpPr>
            <p:spPr>
              <a:xfrm>
                <a:off x="6888206" y="5653404"/>
                <a:ext cx="59449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09BB28-04DC-4088-A8DD-D0EE341EE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206" y="5653404"/>
                <a:ext cx="59449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A362AC8-1B3B-4EAC-84AB-295DE19F97CC}"/>
              </a:ext>
            </a:extLst>
          </p:cNvPr>
          <p:cNvSpPr txBox="1"/>
          <p:nvPr/>
        </p:nvSpPr>
        <p:spPr>
          <a:xfrm>
            <a:off x="3267129" y="2241507"/>
            <a:ext cx="3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Note: I randomly picked these components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7CA3FC-0032-47C9-5BE9-E0BA781DE93E}"/>
              </a:ext>
            </a:extLst>
          </p:cNvPr>
          <p:cNvSpPr/>
          <p:nvPr/>
        </p:nvSpPr>
        <p:spPr>
          <a:xfrm>
            <a:off x="2097112" y="2342803"/>
            <a:ext cx="1063874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" grpId="0"/>
      <p:bldP spid="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C8DC3-BE83-6E2F-8811-32EC600D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87" y="1500243"/>
            <a:ext cx="8185225" cy="43883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F3C7567-D91C-3E97-3A97-007B3C65D5B9}"/>
              </a:ext>
            </a:extLst>
          </p:cNvPr>
          <p:cNvGrpSpPr/>
          <p:nvPr/>
        </p:nvGrpSpPr>
        <p:grpSpPr>
          <a:xfrm>
            <a:off x="6662688" y="194643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D6369A-AF63-5E0D-E7CA-E1260C0CB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922A62-8DD9-B069-EA36-D107EA8C5A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7456F2-50DB-F429-91BF-BFD70C75FF84}"/>
              </a:ext>
            </a:extLst>
          </p:cNvPr>
          <p:cNvGrpSpPr/>
          <p:nvPr/>
        </p:nvGrpSpPr>
        <p:grpSpPr>
          <a:xfrm>
            <a:off x="6662688" y="2660342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E3DB6D-DEC2-97E4-2692-C67E5AC32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845873-A18E-6A18-AC08-35A18965E0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BB5DBD-2B31-CB8D-8595-43D15C2CA05A}"/>
              </a:ext>
            </a:extLst>
          </p:cNvPr>
          <p:cNvGrpSpPr/>
          <p:nvPr/>
        </p:nvGrpSpPr>
        <p:grpSpPr>
          <a:xfrm>
            <a:off x="7080483" y="5302996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CA20D1-A78D-1E9E-04F2-436DE87321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F66A73-2BBF-FD7D-86E0-2AC4187DD4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EF3F28-46CF-C164-2424-BD95B3BC6AC1}"/>
              </a:ext>
            </a:extLst>
          </p:cNvPr>
          <p:cNvGrpSpPr/>
          <p:nvPr/>
        </p:nvGrpSpPr>
        <p:grpSpPr>
          <a:xfrm>
            <a:off x="7080483" y="556009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5B0468-ADC6-FDC1-F729-1CCBE1651BC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543B3D-F594-7442-9968-DB2DF41448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B17878-84E5-373A-A7D9-75CAC5A8F28B}"/>
                  </a:ext>
                </a:extLst>
              </p:cNvPr>
              <p:cNvSpPr txBox="1"/>
              <p:nvPr/>
            </p:nvSpPr>
            <p:spPr>
              <a:xfrm>
                <a:off x="7080483" y="4963234"/>
                <a:ext cx="1206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l-G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B17878-84E5-373A-A7D9-75CAC5A8F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483" y="4963234"/>
                <a:ext cx="120606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B91C790-A457-CCA8-D32A-042D66B171C2}"/>
              </a:ext>
            </a:extLst>
          </p:cNvPr>
          <p:cNvSpPr txBox="1"/>
          <p:nvPr/>
        </p:nvSpPr>
        <p:spPr>
          <a:xfrm>
            <a:off x="4912724" y="1720122"/>
            <a:ext cx="3373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Note: I randomly picked these components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AADC2-E224-E7DB-BD59-A619BA147139}"/>
              </a:ext>
            </a:extLst>
          </p:cNvPr>
          <p:cNvSpPr/>
          <p:nvPr/>
        </p:nvSpPr>
        <p:spPr>
          <a:xfrm>
            <a:off x="1834603" y="1527713"/>
            <a:ext cx="174417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ECDD5E-1C3E-EE9E-FAF9-56A40F41F36B}"/>
              </a:ext>
            </a:extLst>
          </p:cNvPr>
          <p:cNvSpPr/>
          <p:nvPr/>
        </p:nvSpPr>
        <p:spPr>
          <a:xfrm>
            <a:off x="691713" y="5125336"/>
            <a:ext cx="2540217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" grpId="0"/>
      <p:bldP spid="5" grpId="0" animBg="1"/>
      <p:bldP spid="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BD6C5-950F-6F18-2FE0-4310E534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7" y="1616448"/>
            <a:ext cx="8245366" cy="459203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D56A96-0490-1185-2D29-6C37F5588090}"/>
              </a:ext>
            </a:extLst>
          </p:cNvPr>
          <p:cNvGrpSpPr/>
          <p:nvPr/>
        </p:nvGrpSpPr>
        <p:grpSpPr>
          <a:xfrm>
            <a:off x="7111997" y="1616448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DB51248-5915-463B-53E1-78502E9D4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79CA87-FE4E-BF2C-31F3-0FE774D335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DA01CD-75CF-9A9F-7851-920077082FF0}"/>
                  </a:ext>
                </a:extLst>
              </p:cNvPr>
              <p:cNvSpPr txBox="1"/>
              <p:nvPr/>
            </p:nvSpPr>
            <p:spPr>
              <a:xfrm>
                <a:off x="6871064" y="1186644"/>
                <a:ext cx="18682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DA01CD-75CF-9A9F-7851-920077082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064" y="1186644"/>
                <a:ext cx="18682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B75471BD-818D-A1BF-3483-3F39CD3D69B3}"/>
              </a:ext>
            </a:extLst>
          </p:cNvPr>
          <p:cNvGrpSpPr/>
          <p:nvPr/>
        </p:nvGrpSpPr>
        <p:grpSpPr>
          <a:xfrm>
            <a:off x="4572000" y="265246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342DC2E-528D-A544-D110-0E5DCF626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06ECF2-159F-D36D-A123-B13CEA035BA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74F42B-0B34-6724-F3D0-E9F72DFE8BF7}"/>
              </a:ext>
            </a:extLst>
          </p:cNvPr>
          <p:cNvGrpSpPr/>
          <p:nvPr/>
        </p:nvGrpSpPr>
        <p:grpSpPr>
          <a:xfrm>
            <a:off x="4266320" y="38362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92FC53-254B-A1E2-42DD-9BB1C7AF4C4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556E142-982A-09FB-A840-3E5269035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1429955-0212-93AD-D7E6-5CD507861F57}"/>
              </a:ext>
            </a:extLst>
          </p:cNvPr>
          <p:cNvSpPr/>
          <p:nvPr/>
        </p:nvSpPr>
        <p:spPr>
          <a:xfrm>
            <a:off x="3578772" y="3836208"/>
            <a:ext cx="551794" cy="42836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DF94D3-0331-995F-1F01-D5AADE429A94}"/>
              </a:ext>
            </a:extLst>
          </p:cNvPr>
          <p:cNvGrpSpPr/>
          <p:nvPr/>
        </p:nvGrpSpPr>
        <p:grpSpPr>
          <a:xfrm>
            <a:off x="5693104" y="5412456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A7EBEE-DEFB-133B-2292-1658146DBF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CC7453F-58EF-2F05-44D7-798BACC40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1C3463D-BEBF-171B-AB2E-7EA8003E50AE}"/>
              </a:ext>
            </a:extLst>
          </p:cNvPr>
          <p:cNvSpPr/>
          <p:nvPr/>
        </p:nvSpPr>
        <p:spPr>
          <a:xfrm>
            <a:off x="1032641" y="1686814"/>
            <a:ext cx="285356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33DE08-CD8D-96BB-D08B-0A9B0516BF62}"/>
              </a:ext>
            </a:extLst>
          </p:cNvPr>
          <p:cNvSpPr/>
          <p:nvPr/>
        </p:nvSpPr>
        <p:spPr>
          <a:xfrm>
            <a:off x="3453962" y="3353484"/>
            <a:ext cx="2661088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  <p:bldP spid="2" grpId="0" animBg="1"/>
      <p:bldP spid="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AB2A4-7666-6985-7B18-7818520E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73" y="1453225"/>
            <a:ext cx="6981013" cy="5039649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86BA9-C45B-31DF-1D27-DC5A8B13F5ED}"/>
              </a:ext>
            </a:extLst>
          </p:cNvPr>
          <p:cNvGrpSpPr/>
          <p:nvPr/>
        </p:nvGrpSpPr>
        <p:grpSpPr>
          <a:xfrm>
            <a:off x="6362629" y="193573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520FFE2-CE7B-C7C8-74F5-6792BAAD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8B6C2-5E44-96A8-F166-069E007EA1C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EAD11-A367-9262-DABA-DADC842ED802}"/>
              </a:ext>
            </a:extLst>
          </p:cNvPr>
          <p:cNvGrpSpPr/>
          <p:nvPr/>
        </p:nvGrpSpPr>
        <p:grpSpPr>
          <a:xfrm>
            <a:off x="5898055" y="2999976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BC8C09-66B6-17CD-B6E5-B13BB80D1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F5C3AC-03B2-91FC-C986-84CB82EF81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36E53B-136A-F463-DC97-2B61FEF8B3B2}"/>
              </a:ext>
            </a:extLst>
          </p:cNvPr>
          <p:cNvGrpSpPr/>
          <p:nvPr/>
        </p:nvGrpSpPr>
        <p:grpSpPr>
          <a:xfrm>
            <a:off x="8206103" y="4678164"/>
            <a:ext cx="823451" cy="369332"/>
            <a:chOff x="3647644" y="4910075"/>
            <a:chExt cx="8234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7985EC-D24C-1AFB-737B-B0F083402545}"/>
                </a:ext>
              </a:extLst>
            </p:cNvPr>
            <p:cNvSpPr txBox="1"/>
            <p:nvPr/>
          </p:nvSpPr>
          <p:spPr>
            <a:xfrm>
              <a:off x="4087637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B1177A-D3CC-B331-0A1D-6088BAB0C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999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D5A3D6-172A-8E31-2736-7C2BA433EDF4}"/>
              </a:ext>
            </a:extLst>
          </p:cNvPr>
          <p:cNvGrpSpPr/>
          <p:nvPr/>
        </p:nvGrpSpPr>
        <p:grpSpPr>
          <a:xfrm>
            <a:off x="3005082" y="6237843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D2FD9C-3CC3-1EDE-8AA8-F3FB1B3187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AE12C8-D26B-2775-6B8F-1ABEE77BB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3E5225-4FE9-7C96-4A04-E96B505DD9AB}"/>
              </a:ext>
            </a:extLst>
          </p:cNvPr>
          <p:cNvSpPr txBox="1"/>
          <p:nvPr/>
        </p:nvSpPr>
        <p:spPr>
          <a:xfrm>
            <a:off x="1294327" y="1740724"/>
            <a:ext cx="10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"shared"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31505-BC64-EB81-8581-CC1EAC33C587}"/>
              </a:ext>
            </a:extLst>
          </p:cNvPr>
          <p:cNvSpPr txBox="1"/>
          <p:nvPr/>
        </p:nvSpPr>
        <p:spPr>
          <a:xfrm>
            <a:off x="112475" y="4378927"/>
            <a:ext cx="1564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These are </a:t>
            </a:r>
            <a:r>
              <a:rPr lang="en-US" sz="1200" b="1" dirty="0">
                <a:solidFill>
                  <a:srgbClr val="7030A0"/>
                </a:solidFill>
              </a:rPr>
              <a:t>not</a:t>
            </a:r>
            <a:r>
              <a:rPr lang="en-US" sz="1200" dirty="0">
                <a:solidFill>
                  <a:srgbClr val="7030A0"/>
                </a:solidFill>
              </a:rPr>
              <a:t> the same matrices, but they </a:t>
            </a:r>
            <a:r>
              <a:rPr lang="en-US" sz="1200" b="1" dirty="0">
                <a:solidFill>
                  <a:srgbClr val="7030A0"/>
                </a:solidFill>
              </a:rPr>
              <a:t>do commute </a:t>
            </a:r>
            <a:r>
              <a:rPr lang="en-US" sz="1200" dirty="0">
                <a:solidFill>
                  <a:srgbClr val="7030A0"/>
                </a:solidFill>
              </a:rPr>
              <a:t>under multiplication</a:t>
            </a:r>
            <a:endParaRPr lang="en-US" sz="12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7D0DF-F7ED-8D4A-CB82-E866542E6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633D0-50C7-EBB1-6301-2890710A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3B094-4BD0-C849-4D53-8746B2CA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5E2F1-F9E6-9D08-CEA5-4108960618AF}"/>
              </a:ext>
            </a:extLst>
          </p:cNvPr>
          <p:cNvSpPr txBox="1"/>
          <p:nvPr/>
        </p:nvSpPr>
        <p:spPr>
          <a:xfrm>
            <a:off x="524206" y="5433021"/>
            <a:ext cx="2267339" cy="92333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 are the </a:t>
            </a:r>
            <a:r>
              <a:rPr lang="en-US" u="sng" dirty="0">
                <a:solidFill>
                  <a:srgbClr val="7030A0"/>
                </a:solidFill>
              </a:rPr>
              <a:t>foundation</a:t>
            </a:r>
            <a:r>
              <a:rPr lang="en-US" dirty="0">
                <a:solidFill>
                  <a:srgbClr val="7030A0"/>
                </a:solidFill>
              </a:rPr>
              <a:t> of quantum computing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FEE1F7-2573-BB71-7487-FE1B5E70D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327" y="1800389"/>
            <a:ext cx="1648645" cy="1192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E889A7-F77C-58A4-B58A-34803DD576A5}"/>
                  </a:ext>
                </a:extLst>
              </p:cNvPr>
              <p:cNvSpPr txBox="1"/>
              <p:nvPr/>
            </p:nvSpPr>
            <p:spPr>
              <a:xfrm>
                <a:off x="2791545" y="1690689"/>
                <a:ext cx="3560910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E889A7-F77C-58A4-B58A-34803DD57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545" y="1690689"/>
                <a:ext cx="3560910" cy="347403"/>
              </a:xfrm>
              <a:prstGeom prst="rect">
                <a:avLst/>
              </a:prstGeom>
              <a:blipFill>
                <a:blip r:embed="rId4"/>
                <a:stretch>
                  <a:fillRect l="-1199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9776D-BB59-6F92-662F-8A2AD9AD272A}"/>
                  </a:ext>
                </a:extLst>
              </p:cNvPr>
              <p:cNvSpPr txBox="1"/>
              <p:nvPr/>
            </p:nvSpPr>
            <p:spPr>
              <a:xfrm>
                <a:off x="3986359" y="2208537"/>
                <a:ext cx="1171282" cy="315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69776D-BB59-6F92-662F-8A2AD9AD2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359" y="2208537"/>
                <a:ext cx="1171282" cy="315792"/>
              </a:xfrm>
              <a:prstGeom prst="rect">
                <a:avLst/>
              </a:prstGeom>
              <a:blipFill>
                <a:blip r:embed="rId5"/>
                <a:stretch>
                  <a:fillRect l="-4688" t="-3846" r="-36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023894-859D-44E4-5DC1-3DEF4D65F2E3}"/>
                  </a:ext>
                </a:extLst>
              </p:cNvPr>
              <p:cNvSpPr txBox="1"/>
              <p:nvPr/>
            </p:nvSpPr>
            <p:spPr>
              <a:xfrm>
                <a:off x="3721749" y="3212622"/>
                <a:ext cx="17005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4023894-859D-44E4-5DC1-3DEF4D65F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749" y="3212622"/>
                <a:ext cx="170050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C9212F-71D0-F4F3-41F8-397B079F2ABF}"/>
                  </a:ext>
                </a:extLst>
              </p:cNvPr>
              <p:cNvSpPr txBox="1"/>
              <p:nvPr/>
            </p:nvSpPr>
            <p:spPr>
              <a:xfrm>
                <a:off x="3138778" y="3783177"/>
                <a:ext cx="2866445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C9212F-71D0-F4F3-41F8-397B079F2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778" y="3783177"/>
                <a:ext cx="2866445" cy="439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100CA2-04AC-29CC-2CAA-572361A02B09}"/>
                  </a:ext>
                </a:extLst>
              </p:cNvPr>
              <p:cNvSpPr txBox="1"/>
              <p:nvPr/>
            </p:nvSpPr>
            <p:spPr>
              <a:xfrm>
                <a:off x="3338233" y="4393358"/>
                <a:ext cx="2467535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𝑑𝑒𝑡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100CA2-04AC-29CC-2CAA-572361A02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33" y="4393358"/>
                <a:ext cx="2467535" cy="347403"/>
              </a:xfrm>
              <a:prstGeom prst="rect">
                <a:avLst/>
              </a:prstGeom>
              <a:blipFill>
                <a:blip r:embed="rId8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E6E927-FEDC-7CAF-6852-63289EF1C33A}"/>
                  </a:ext>
                </a:extLst>
              </p:cNvPr>
              <p:cNvSpPr txBox="1"/>
              <p:nvPr/>
            </p:nvSpPr>
            <p:spPr>
              <a:xfrm>
                <a:off x="3271773" y="4911206"/>
                <a:ext cx="26004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𝑑𝑒𝑡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𝑑𝑒𝑡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E6E927-FEDC-7CAF-6852-63289EF1C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73" y="4911206"/>
                <a:ext cx="2600455" cy="307777"/>
              </a:xfrm>
              <a:prstGeom prst="rect">
                <a:avLst/>
              </a:prstGeom>
              <a:blipFill>
                <a:blip r:embed="rId9"/>
                <a:stretch>
                  <a:fillRect r="-187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C106A0-A695-229B-7BFB-D3B48135C8BC}"/>
                  </a:ext>
                </a:extLst>
              </p:cNvPr>
              <p:cNvSpPr txBox="1"/>
              <p:nvPr/>
            </p:nvSpPr>
            <p:spPr>
              <a:xfrm>
                <a:off x="3774795" y="5389428"/>
                <a:ext cx="15944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𝑑𝑒𝑡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C106A0-A695-229B-7BFB-D3B48135C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95" y="5389428"/>
                <a:ext cx="1594411" cy="307777"/>
              </a:xfrm>
              <a:prstGeom prst="rect">
                <a:avLst/>
              </a:prstGeom>
              <a:blipFill>
                <a:blip r:embed="rId10"/>
                <a:stretch>
                  <a:fillRect t="-1961" r="-305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1AD74E-78A0-024F-6D7F-67B95695AD86}"/>
                  </a:ext>
                </a:extLst>
              </p:cNvPr>
              <p:cNvSpPr txBox="1"/>
              <p:nvPr/>
            </p:nvSpPr>
            <p:spPr>
              <a:xfrm>
                <a:off x="3834619" y="5867649"/>
                <a:ext cx="14747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𝑑𝑒𝑡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1AD74E-78A0-024F-6D7F-67B95695A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19" y="5867649"/>
                <a:ext cx="1474763" cy="307777"/>
              </a:xfrm>
              <a:prstGeom prst="rect">
                <a:avLst/>
              </a:prstGeom>
              <a:blipFill>
                <a:blip r:embed="rId11"/>
                <a:stretch>
                  <a:fillRect r="-371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98106F-82C2-E653-6CFF-4CD0C8536C27}"/>
                  </a:ext>
                </a:extLst>
              </p:cNvPr>
              <p:cNvSpPr txBox="1"/>
              <p:nvPr/>
            </p:nvSpPr>
            <p:spPr>
              <a:xfrm>
                <a:off x="3083772" y="2694774"/>
                <a:ext cx="2976456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98106F-82C2-E653-6CFF-4CD0C853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772" y="2694774"/>
                <a:ext cx="2976456" cy="347403"/>
              </a:xfrm>
              <a:prstGeom prst="rect">
                <a:avLst/>
              </a:prstGeom>
              <a:blipFill>
                <a:blip r:embed="rId12"/>
                <a:stretch>
                  <a:fillRect l="-1639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E54EC38-42C8-CA87-CB67-E72F73E75513}"/>
              </a:ext>
            </a:extLst>
          </p:cNvPr>
          <p:cNvSpPr txBox="1"/>
          <p:nvPr/>
        </p:nvSpPr>
        <p:spPr>
          <a:xfrm>
            <a:off x="5805768" y="5559872"/>
            <a:ext cx="226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i="1" dirty="0">
                <a:solidFill>
                  <a:srgbClr val="0070C0"/>
                </a:solidFill>
              </a:rPr>
              <a:t>determinant</a:t>
            </a:r>
            <a:r>
              <a:rPr lang="en-US" dirty="0">
                <a:solidFill>
                  <a:srgbClr val="0070C0"/>
                </a:solidFill>
              </a:rPr>
              <a:t> of a </a:t>
            </a:r>
            <a:r>
              <a:rPr lang="en-US" b="1" dirty="0">
                <a:solidFill>
                  <a:srgbClr val="0070C0"/>
                </a:solidFill>
              </a:rPr>
              <a:t>Unitary</a:t>
            </a:r>
            <a:r>
              <a:rPr lang="en-US" dirty="0">
                <a:solidFill>
                  <a:srgbClr val="0070C0"/>
                </a:solidFill>
              </a:rPr>
              <a:t> matrix has an absolute value of 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64A265-6466-510E-83C2-ECFC8509060B}"/>
              </a:ext>
            </a:extLst>
          </p:cNvPr>
          <p:cNvCxnSpPr>
            <a:cxnSpLocks/>
          </p:cNvCxnSpPr>
          <p:nvPr/>
        </p:nvCxnSpPr>
        <p:spPr>
          <a:xfrm flipH="1" flipV="1">
            <a:off x="3676487" y="1975966"/>
            <a:ext cx="577461" cy="23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6DAF57-6F82-FB7A-ABA9-15E8E7D50A5E}"/>
              </a:ext>
            </a:extLst>
          </p:cNvPr>
          <p:cNvCxnSpPr>
            <a:cxnSpLocks/>
          </p:cNvCxnSpPr>
          <p:nvPr/>
        </p:nvCxnSpPr>
        <p:spPr>
          <a:xfrm flipH="1">
            <a:off x="3676487" y="2524329"/>
            <a:ext cx="1337984" cy="227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5472C8-84C5-C20D-80C4-ABD4CC69FDD3}"/>
              </a:ext>
            </a:extLst>
          </p:cNvPr>
          <p:cNvCxnSpPr>
            <a:cxnSpLocks/>
          </p:cNvCxnSpPr>
          <p:nvPr/>
        </p:nvCxnSpPr>
        <p:spPr>
          <a:xfrm flipH="1" flipV="1">
            <a:off x="3697628" y="3042177"/>
            <a:ext cx="577461" cy="23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58DA1B5-79B1-71CF-9C3B-4A91A47DEFDA}"/>
              </a:ext>
            </a:extLst>
          </p:cNvPr>
          <p:cNvCxnSpPr>
            <a:cxnSpLocks/>
          </p:cNvCxnSpPr>
          <p:nvPr/>
        </p:nvCxnSpPr>
        <p:spPr>
          <a:xfrm>
            <a:off x="5157641" y="3597043"/>
            <a:ext cx="463931" cy="337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DB10C9-369C-EF8E-13A5-F89837FC1747}"/>
              </a:ext>
            </a:extLst>
          </p:cNvPr>
          <p:cNvSpPr txBox="1"/>
          <p:nvPr/>
        </p:nvSpPr>
        <p:spPr>
          <a:xfrm>
            <a:off x="1591356" y="4425490"/>
            <a:ext cx="116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Lemma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3050A8-EF96-CA17-E31D-2B49B32385FE}"/>
              </a:ext>
            </a:extLst>
          </p:cNvPr>
          <p:cNvSpPr txBox="1"/>
          <p:nvPr/>
        </p:nvSpPr>
        <p:spPr>
          <a:xfrm>
            <a:off x="1591356" y="1699538"/>
            <a:ext cx="116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Lemma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B8A03F-CFE3-D061-A228-7791EE66FAF3}"/>
              </a:ext>
            </a:extLst>
          </p:cNvPr>
          <p:cNvSpPr txBox="1"/>
          <p:nvPr/>
        </p:nvSpPr>
        <p:spPr>
          <a:xfrm>
            <a:off x="1203764" y="2192487"/>
            <a:ext cx="1936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Definition of Unitary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9F3A97-728D-0179-85B3-607EBA334AC7}"/>
              </a:ext>
            </a:extLst>
          </p:cNvPr>
          <p:cNvCxnSpPr>
            <a:cxnSpLocks/>
          </p:cNvCxnSpPr>
          <p:nvPr/>
        </p:nvCxnSpPr>
        <p:spPr>
          <a:xfrm flipH="1" flipV="1">
            <a:off x="4801710" y="4188681"/>
            <a:ext cx="577461" cy="23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237C513-F08D-05B6-8867-5E32ECED2716}"/>
              </a:ext>
            </a:extLst>
          </p:cNvPr>
          <p:cNvCxnSpPr>
            <a:cxnSpLocks/>
          </p:cNvCxnSpPr>
          <p:nvPr/>
        </p:nvCxnSpPr>
        <p:spPr>
          <a:xfrm>
            <a:off x="4021982" y="4722580"/>
            <a:ext cx="779728" cy="24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48E7FC-770F-6B1A-4A4C-FE8863975DC8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 flipV="1">
            <a:off x="5309382" y="6021537"/>
            <a:ext cx="4963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3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/>
      <p:bldP spid="21" grpId="0"/>
      <p:bldP spid="26" grpId="0"/>
      <p:bldP spid="28" grpId="0"/>
      <p:bldP spid="29" grpId="0"/>
      <p:bldP spid="30" grpId="0"/>
      <p:bldP spid="31" grpId="0"/>
      <p:bldP spid="32" grpId="0"/>
      <p:bldP spid="34" grpId="0"/>
      <p:bldP spid="46" grpId="0"/>
      <p:bldP spid="47" grpId="0"/>
      <p:bldP spid="4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E4552-0E49-293C-F5D1-C82C27316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92BF-27C5-6B81-D816-F2A24979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AA2A6-887C-67F8-64DB-3E6B3AFE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4DC66-6686-29C4-BDA8-C0500E288436}"/>
              </a:ext>
            </a:extLst>
          </p:cNvPr>
          <p:cNvSpPr txBox="1"/>
          <p:nvPr/>
        </p:nvSpPr>
        <p:spPr>
          <a:xfrm>
            <a:off x="524206" y="5433021"/>
            <a:ext cx="2267339" cy="923330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 are the </a:t>
            </a:r>
            <a:r>
              <a:rPr lang="en-US" u="sng" dirty="0">
                <a:solidFill>
                  <a:srgbClr val="7030A0"/>
                </a:solidFill>
              </a:rPr>
              <a:t>foundation</a:t>
            </a:r>
            <a:r>
              <a:rPr lang="en-US" dirty="0">
                <a:solidFill>
                  <a:srgbClr val="7030A0"/>
                </a:solidFill>
              </a:rPr>
              <a:t> of quantum computing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AA92F4-1E10-2548-B6A8-FC317907A115}"/>
                  </a:ext>
                </a:extLst>
              </p:cNvPr>
              <p:cNvSpPr txBox="1"/>
              <p:nvPr/>
            </p:nvSpPr>
            <p:spPr>
              <a:xfrm>
                <a:off x="4092361" y="1913250"/>
                <a:ext cx="16079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AA92F4-1E10-2548-B6A8-FC317907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361" y="1913250"/>
                <a:ext cx="1607940" cy="307777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FE72826-8FAE-8953-2798-AB1681200ED1}"/>
              </a:ext>
            </a:extLst>
          </p:cNvPr>
          <p:cNvSpPr txBox="1"/>
          <p:nvPr/>
        </p:nvSpPr>
        <p:spPr>
          <a:xfrm>
            <a:off x="5943253" y="4680308"/>
            <a:ext cx="226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i="1" dirty="0">
                <a:solidFill>
                  <a:srgbClr val="0070C0"/>
                </a:solidFill>
              </a:rPr>
              <a:t>eigenvalues</a:t>
            </a:r>
            <a:r>
              <a:rPr lang="en-US" dirty="0">
                <a:solidFill>
                  <a:srgbClr val="0070C0"/>
                </a:solidFill>
              </a:rPr>
              <a:t> of a </a:t>
            </a:r>
            <a:r>
              <a:rPr lang="en-US" b="1" dirty="0">
                <a:solidFill>
                  <a:srgbClr val="0070C0"/>
                </a:solidFill>
              </a:rPr>
              <a:t>Unitary</a:t>
            </a:r>
            <a:r>
              <a:rPr lang="en-US" dirty="0">
                <a:solidFill>
                  <a:srgbClr val="0070C0"/>
                </a:solidFill>
              </a:rPr>
              <a:t> matrix have an absolute value of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AF3A26-5207-1C3E-3C02-604FE20164B5}"/>
              </a:ext>
            </a:extLst>
          </p:cNvPr>
          <p:cNvSpPr txBox="1"/>
          <p:nvPr/>
        </p:nvSpPr>
        <p:spPr>
          <a:xfrm>
            <a:off x="391210" y="1866583"/>
            <a:ext cx="3061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Unitary Matrices preserve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4B9BC7-7BD0-0B83-F8B6-E2625408531A}"/>
                  </a:ext>
                </a:extLst>
              </p:cNvPr>
              <p:cNvSpPr txBox="1"/>
              <p:nvPr/>
            </p:nvSpPr>
            <p:spPr>
              <a:xfrm>
                <a:off x="3930586" y="2681959"/>
                <a:ext cx="19314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4B9BC7-7BD0-0B83-F8B6-E26254085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586" y="2681959"/>
                <a:ext cx="1931491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D81607-AB14-BDBF-CDC6-F3CF88770C6E}"/>
              </a:ext>
            </a:extLst>
          </p:cNvPr>
          <p:cNvSpPr txBox="1"/>
          <p:nvPr/>
        </p:nvSpPr>
        <p:spPr>
          <a:xfrm>
            <a:off x="310102" y="2524680"/>
            <a:ext cx="3223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matrix </a:t>
            </a:r>
            <a:r>
              <a:rPr lang="en-US" sz="1600" i="1" dirty="0">
                <a:solidFill>
                  <a:srgbClr val="FF0000"/>
                </a:solidFill>
              </a:rPr>
              <a:t>operating</a:t>
            </a:r>
            <a:r>
              <a:rPr lang="en-US" sz="1600" dirty="0">
                <a:solidFill>
                  <a:srgbClr val="FF0000"/>
                </a:solidFill>
              </a:rPr>
              <a:t> on an </a:t>
            </a:r>
            <a:r>
              <a:rPr lang="en-US" sz="1600" b="1" dirty="0">
                <a:solidFill>
                  <a:srgbClr val="FF0000"/>
                </a:solidFill>
              </a:rPr>
              <a:t>eigenvector</a:t>
            </a:r>
            <a:r>
              <a:rPr lang="en-US" sz="1600" dirty="0">
                <a:solidFill>
                  <a:srgbClr val="FF0000"/>
                </a:solidFill>
              </a:rPr>
              <a:t> produces an </a:t>
            </a:r>
            <a:r>
              <a:rPr lang="en-US" sz="1600" b="1" dirty="0">
                <a:solidFill>
                  <a:srgbClr val="FF0000"/>
                </a:solidFill>
              </a:rPr>
              <a:t>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C9F2F-4012-0286-876C-82B3B2927360}"/>
                  </a:ext>
                </a:extLst>
              </p:cNvPr>
              <p:cNvSpPr txBox="1"/>
              <p:nvPr/>
            </p:nvSpPr>
            <p:spPr>
              <a:xfrm>
                <a:off x="3849410" y="3450668"/>
                <a:ext cx="20938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C9F2F-4012-0286-876C-82B3B2927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410" y="3450668"/>
                <a:ext cx="2093843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EDB0911-99A2-DC69-8FA4-F93B906113C2}"/>
              </a:ext>
            </a:extLst>
          </p:cNvPr>
          <p:cNvSpPr txBox="1"/>
          <p:nvPr/>
        </p:nvSpPr>
        <p:spPr>
          <a:xfrm>
            <a:off x="363708" y="3428999"/>
            <a:ext cx="3061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An eigenvalue is a 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E380E-1A40-D361-DA7A-05D92A37AA9B}"/>
                  </a:ext>
                </a:extLst>
              </p:cNvPr>
              <p:cNvSpPr txBox="1"/>
              <p:nvPr/>
            </p:nvSpPr>
            <p:spPr>
              <a:xfrm>
                <a:off x="4031992" y="4219377"/>
                <a:ext cx="17286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BE380E-1A40-D361-DA7A-05D92A37A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992" y="4219377"/>
                <a:ext cx="1728678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8721C1-BFDB-9585-C31B-A11E86E0DE64}"/>
                  </a:ext>
                </a:extLst>
              </p:cNvPr>
              <p:cNvSpPr txBox="1"/>
              <p:nvPr/>
            </p:nvSpPr>
            <p:spPr>
              <a:xfrm>
                <a:off x="4478845" y="4988085"/>
                <a:ext cx="8349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8721C1-BFDB-9585-C31B-A11E86E0D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845" y="4988085"/>
                <a:ext cx="834972" cy="307777"/>
              </a:xfrm>
              <a:prstGeom prst="rect">
                <a:avLst/>
              </a:prstGeom>
              <a:blipFill>
                <a:blip r:embed="rId7"/>
                <a:stretch>
                  <a:fillRect r="-583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CA7CA4-8435-23F1-FF33-F6AE07541B48}"/>
              </a:ext>
            </a:extLst>
          </p:cNvPr>
          <p:cNvCxnSpPr>
            <a:stCxn id="12" idx="3"/>
            <a:endCxn id="34" idx="1"/>
          </p:cNvCxnSpPr>
          <p:nvPr/>
        </p:nvCxnSpPr>
        <p:spPr>
          <a:xfrm flipV="1">
            <a:off x="5313817" y="5141973"/>
            <a:ext cx="6294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7859B5-4DF7-723F-567C-74128DE1AE59}"/>
              </a:ext>
            </a:extLst>
          </p:cNvPr>
          <p:cNvSpPr/>
          <p:nvPr/>
        </p:nvSpPr>
        <p:spPr>
          <a:xfrm>
            <a:off x="4977517" y="3429000"/>
            <a:ext cx="965736" cy="338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07E7FB-A096-834D-DDD5-4332F0783046}"/>
              </a:ext>
            </a:extLst>
          </p:cNvPr>
          <p:cNvSpPr/>
          <p:nvPr/>
        </p:nvSpPr>
        <p:spPr>
          <a:xfrm>
            <a:off x="4008139" y="4220131"/>
            <a:ext cx="965736" cy="338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C9E97EA-D3D1-F6AF-A5C0-0DFD263DA119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4749407" y="3509153"/>
            <a:ext cx="452578" cy="9693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5CD2669-0168-445C-F440-336D8D5FD86F}"/>
              </a:ext>
            </a:extLst>
          </p:cNvPr>
          <p:cNvSpPr/>
          <p:nvPr/>
        </p:nvSpPr>
        <p:spPr>
          <a:xfrm>
            <a:off x="3853861" y="3429439"/>
            <a:ext cx="965736" cy="338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B01509-9391-C0DF-D93E-FAAE2148A2E2}"/>
              </a:ext>
            </a:extLst>
          </p:cNvPr>
          <p:cNvSpPr/>
          <p:nvPr/>
        </p:nvSpPr>
        <p:spPr>
          <a:xfrm>
            <a:off x="4095553" y="1903703"/>
            <a:ext cx="878322" cy="338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695201-F44D-8795-1832-B24F4627BD3E}"/>
              </a:ext>
            </a:extLst>
          </p:cNvPr>
          <p:cNvSpPr/>
          <p:nvPr/>
        </p:nvSpPr>
        <p:spPr>
          <a:xfrm>
            <a:off x="5229336" y="1891582"/>
            <a:ext cx="439161" cy="338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ECBAAA-0693-050E-B0B6-E772A55445BA}"/>
              </a:ext>
            </a:extLst>
          </p:cNvPr>
          <p:cNvSpPr/>
          <p:nvPr/>
        </p:nvSpPr>
        <p:spPr>
          <a:xfrm>
            <a:off x="5299406" y="4228484"/>
            <a:ext cx="439161" cy="338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2D4DC1A-84C8-7691-4F38-A9724C7146FF}"/>
              </a:ext>
            </a:extLst>
          </p:cNvPr>
          <p:cNvCxnSpPr>
            <a:cxnSpLocks/>
            <a:stCxn id="51" idx="1"/>
            <a:endCxn id="20" idx="1"/>
          </p:cNvCxnSpPr>
          <p:nvPr/>
        </p:nvCxnSpPr>
        <p:spPr>
          <a:xfrm rot="10800000" flipH="1">
            <a:off x="3958243" y="2072981"/>
            <a:ext cx="137309" cy="779011"/>
          </a:xfrm>
          <a:prstGeom prst="bentConnector3">
            <a:avLst>
              <a:gd name="adj1" fmla="val -1664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AB16E7A-2DAB-307B-DD64-4C07C87AA3DF}"/>
              </a:ext>
            </a:extLst>
          </p:cNvPr>
          <p:cNvCxnSpPr>
            <a:cxnSpLocks/>
            <a:stCxn id="20" idx="0"/>
            <a:endCxn id="23" idx="0"/>
          </p:cNvCxnSpPr>
          <p:nvPr/>
        </p:nvCxnSpPr>
        <p:spPr>
          <a:xfrm rot="5400000" flipH="1" flipV="1">
            <a:off x="4985755" y="1440542"/>
            <a:ext cx="12121" cy="914203"/>
          </a:xfrm>
          <a:prstGeom prst="bentConnector3">
            <a:avLst>
              <a:gd name="adj1" fmla="val 19859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8807E66-5134-B9D0-EF3A-0DC3FA67A232}"/>
              </a:ext>
            </a:extLst>
          </p:cNvPr>
          <p:cNvCxnSpPr>
            <a:cxnSpLocks/>
            <a:stCxn id="23" idx="3"/>
            <a:endCxn id="24" idx="3"/>
          </p:cNvCxnSpPr>
          <p:nvPr/>
        </p:nvCxnSpPr>
        <p:spPr>
          <a:xfrm>
            <a:off x="5668497" y="2060859"/>
            <a:ext cx="70070" cy="2336902"/>
          </a:xfrm>
          <a:prstGeom prst="bentConnector3">
            <a:avLst>
              <a:gd name="adj1" fmla="val 7099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F5BE4AC-D4B3-A258-9883-9A1F982BD50F}"/>
              </a:ext>
            </a:extLst>
          </p:cNvPr>
          <p:cNvSpPr/>
          <p:nvPr/>
        </p:nvSpPr>
        <p:spPr>
          <a:xfrm>
            <a:off x="5036118" y="2683004"/>
            <a:ext cx="902685" cy="338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8F60371-670A-D4C7-C3C8-547BFC0833E4}"/>
              </a:ext>
            </a:extLst>
          </p:cNvPr>
          <p:cNvSpPr/>
          <p:nvPr/>
        </p:nvSpPr>
        <p:spPr>
          <a:xfrm>
            <a:off x="3958244" y="2682714"/>
            <a:ext cx="818858" cy="338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4A48F35-DC1B-DD5B-A1DF-15FCAE7ED693}"/>
              </a:ext>
            </a:extLst>
          </p:cNvPr>
          <p:cNvCxnSpPr>
            <a:stCxn id="19" idx="0"/>
            <a:endCxn id="45" idx="2"/>
          </p:cNvCxnSpPr>
          <p:nvPr/>
        </p:nvCxnSpPr>
        <p:spPr>
          <a:xfrm rot="5400000" flipH="1" flipV="1">
            <a:off x="4708154" y="2650132"/>
            <a:ext cx="407882" cy="1150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F9EDE40-5E66-2BC1-8FDC-037CE6137038}"/>
              </a:ext>
            </a:extLst>
          </p:cNvPr>
          <p:cNvCxnSpPr>
            <a:cxnSpLocks/>
            <a:stCxn id="45" idx="0"/>
            <a:endCxn id="51" idx="0"/>
          </p:cNvCxnSpPr>
          <p:nvPr/>
        </p:nvCxnSpPr>
        <p:spPr>
          <a:xfrm rot="16200000" flipV="1">
            <a:off x="4927422" y="2122965"/>
            <a:ext cx="290" cy="1119788"/>
          </a:xfrm>
          <a:prstGeom prst="bentConnector3">
            <a:avLst>
              <a:gd name="adj1" fmla="val 789275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7D1372-2E88-CDED-540F-395D4B2B823E}"/>
              </a:ext>
            </a:extLst>
          </p:cNvPr>
          <p:cNvCxnSpPr>
            <a:cxnSpLocks/>
          </p:cNvCxnSpPr>
          <p:nvPr/>
        </p:nvCxnSpPr>
        <p:spPr>
          <a:xfrm flipV="1">
            <a:off x="4506909" y="4150580"/>
            <a:ext cx="482868" cy="43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8146F3A-3059-E3AA-B112-B59A6A56326D}"/>
              </a:ext>
            </a:extLst>
          </p:cNvPr>
          <p:cNvCxnSpPr>
            <a:cxnSpLocks/>
          </p:cNvCxnSpPr>
          <p:nvPr/>
        </p:nvCxnSpPr>
        <p:spPr>
          <a:xfrm flipV="1">
            <a:off x="5261886" y="4150580"/>
            <a:ext cx="482868" cy="43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01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47" grpId="0"/>
      <p:bldP spid="5" grpId="0"/>
      <p:bldP spid="6" grpId="0"/>
      <p:bldP spid="7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/>
              <p:nvPr/>
            </p:nvSpPr>
            <p:spPr>
              <a:xfrm>
                <a:off x="4989649" y="2553457"/>
                <a:ext cx="1658851" cy="583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9" y="2553457"/>
                <a:ext cx="1658851" cy="583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/>
              <p:nvPr/>
            </p:nvSpPr>
            <p:spPr>
              <a:xfrm>
                <a:off x="5354025" y="3408387"/>
                <a:ext cx="216014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25" y="3408387"/>
                <a:ext cx="216014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/>
              <p:nvPr/>
            </p:nvSpPr>
            <p:spPr>
              <a:xfrm>
                <a:off x="5021453" y="2005149"/>
                <a:ext cx="2141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453" y="2005149"/>
                <a:ext cx="2141676" cy="276999"/>
              </a:xfrm>
              <a:prstGeom prst="rect">
                <a:avLst/>
              </a:prstGeom>
              <a:blipFill>
                <a:blip r:embed="rId6"/>
                <a:stretch>
                  <a:fillRect l="-1994" t="-48889" r="-1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8BDBA8-D2C9-4A2B-AEAE-52B8FDE69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723" y="1576827"/>
            <a:ext cx="2311293" cy="2301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/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blipFill>
                <a:blip r:embed="rId8"/>
                <a:stretch>
                  <a:fillRect t="-45652" r="-12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/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blipFill>
                <a:blip r:embed="rId9"/>
                <a:stretch>
                  <a:fillRect t="-4888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/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blipFill>
                <a:blip r:embed="rId10"/>
                <a:stretch>
                  <a:fillRect t="-48889" r="-23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/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parallel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blipFill>
                <a:blip r:embed="rId11"/>
                <a:stretch>
                  <a:fillRect l="-195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/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perpendicular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blipFill>
                <a:blip r:embed="rId12"/>
                <a:stretch>
                  <a:fillRect l="-1670" t="-289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0C72276-B107-46E3-B0A4-6A485E2DAE2C}"/>
              </a:ext>
            </a:extLst>
          </p:cNvPr>
          <p:cNvSpPr txBox="1"/>
          <p:nvPr/>
        </p:nvSpPr>
        <p:spPr>
          <a:xfrm>
            <a:off x="5145639" y="4622251"/>
            <a:ext cx="27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7030A0"/>
                </a:solidFill>
              </a:rPr>
              <a:t>Dot product (Euclidean)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6A338-43CB-8A98-9FB1-4B1F3E9465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1453" y="1434753"/>
            <a:ext cx="2141676" cy="393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0BC64E-3A32-A207-7D90-8D7B4003993A}"/>
              </a:ext>
            </a:extLst>
          </p:cNvPr>
          <p:cNvSpPr/>
          <p:nvPr/>
        </p:nvSpPr>
        <p:spPr>
          <a:xfrm>
            <a:off x="2100263" y="4635354"/>
            <a:ext cx="611406" cy="30336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54B028-C3D2-6AC8-6065-62A5E3A00BF3}"/>
              </a:ext>
            </a:extLst>
          </p:cNvPr>
          <p:cNvCxnSpPr>
            <a:cxnSpLocks/>
          </p:cNvCxnSpPr>
          <p:nvPr/>
        </p:nvCxnSpPr>
        <p:spPr>
          <a:xfrm>
            <a:off x="3793331" y="4912353"/>
            <a:ext cx="1259872" cy="13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FD57B8-7D6F-A4B1-C1EF-FD710BA31F3B}"/>
              </a:ext>
            </a:extLst>
          </p:cNvPr>
          <p:cNvCxnSpPr>
            <a:cxnSpLocks/>
          </p:cNvCxnSpPr>
          <p:nvPr/>
        </p:nvCxnSpPr>
        <p:spPr>
          <a:xfrm>
            <a:off x="6776298" y="4925533"/>
            <a:ext cx="8655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67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8" grpId="0"/>
      <p:bldP spid="9" grpId="0"/>
      <p:bldP spid="10" grpId="0"/>
      <p:bldP spid="12" grpId="0"/>
      <p:bldP spid="13" grpId="0"/>
      <p:bldP spid="16" grpId="0"/>
      <p:bldP spid="6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C5088-5717-7A03-F86E-BC673AD7B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59FE-9FED-8012-90FF-E8106BA0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7F7C44-FE9F-706B-FD97-2BD4DB71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8 – eigenvalues.ipynb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7643F-3C3A-5221-056D-1932EB5A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09" y="1595801"/>
            <a:ext cx="8552381" cy="44571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7A81005-7070-0E2C-3C6A-5F827FAD479B}"/>
              </a:ext>
            </a:extLst>
          </p:cNvPr>
          <p:cNvGrpSpPr/>
          <p:nvPr/>
        </p:nvGrpSpPr>
        <p:grpSpPr>
          <a:xfrm>
            <a:off x="4099667" y="1990788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D52C2331-127A-01A2-F0E5-21C14F851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E249E4-FCC0-3F09-9F2B-B6D1FE9AA3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88F96C-0371-536E-E536-D2F40308C29F}"/>
              </a:ext>
            </a:extLst>
          </p:cNvPr>
          <p:cNvGrpSpPr/>
          <p:nvPr/>
        </p:nvGrpSpPr>
        <p:grpSpPr>
          <a:xfrm>
            <a:off x="2563165" y="3143042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C2B340F-EC22-DEBA-9A8E-7D41B9356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B2E3B6-8DD2-A3D1-DB59-4154D743D0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3FB794-EFC4-4F71-DC54-FC5E8DDE0A9A}"/>
              </a:ext>
            </a:extLst>
          </p:cNvPr>
          <p:cNvGrpSpPr/>
          <p:nvPr/>
        </p:nvGrpSpPr>
        <p:grpSpPr>
          <a:xfrm>
            <a:off x="3031024" y="4597993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12CC3F-DF1D-8E0A-5A69-31AC6AB4BA9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401D5FF-1DA3-5F7A-E069-AA91CB8A7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23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7A63-502B-2312-5F27-DE2498A2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E1025-A6AE-EE40-032B-24CA7134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532872-1B5A-3BD2-6736-905B8D38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8 – eigenvalues.ipynb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7933A0-226E-7F04-C1B9-E51AD44C6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75" y="1556046"/>
            <a:ext cx="8190476" cy="450476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EFC205-1C43-FE45-1F3D-455FF40141B0}"/>
              </a:ext>
            </a:extLst>
          </p:cNvPr>
          <p:cNvGrpSpPr/>
          <p:nvPr/>
        </p:nvGrpSpPr>
        <p:grpSpPr>
          <a:xfrm>
            <a:off x="3930786" y="1792007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714D2A-1341-691D-ADFB-31ECE71F9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E5CE6-0C22-12C7-4A79-A81AF200F4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08AE13-8F94-073C-AD6A-47EA65D647C2}"/>
              </a:ext>
            </a:extLst>
          </p:cNvPr>
          <p:cNvGrpSpPr/>
          <p:nvPr/>
        </p:nvGrpSpPr>
        <p:grpSpPr>
          <a:xfrm>
            <a:off x="6650135" y="230020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B99280B-D23D-CD66-E50E-435AC9FCA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FEACC1-8D03-10A5-5DB0-078FA83CBB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DCF668-ADAA-0E1A-1396-E5A39A62F2ED}"/>
              </a:ext>
            </a:extLst>
          </p:cNvPr>
          <p:cNvGrpSpPr/>
          <p:nvPr/>
        </p:nvGrpSpPr>
        <p:grpSpPr>
          <a:xfrm>
            <a:off x="3938775" y="3177992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3902BB-F1EE-82EE-7A50-51BED2ECC8A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DA12FEC-2375-604B-1A9F-3409594D7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3BFE84-8CD0-B328-0A7A-9EF804E4C03B}"/>
              </a:ext>
            </a:extLst>
          </p:cNvPr>
          <p:cNvGrpSpPr/>
          <p:nvPr/>
        </p:nvGrpSpPr>
        <p:grpSpPr>
          <a:xfrm>
            <a:off x="3318538" y="4994326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8FC86F-2302-3F68-82E5-DB6EA5BBFF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AF29863-8E4F-103D-D197-EEAD80587C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0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7FB2-6261-BA8A-1FCE-D3828B95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5835F-9DB9-B595-C0C1-8049572A9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7C275B-165F-357B-9484-96FC41CC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A17B3-0267-9536-69C5-5C5CAD0B0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556046"/>
            <a:ext cx="8515350" cy="324168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14D9C6-C441-90B4-1945-DBAB27DCA6F2}"/>
              </a:ext>
            </a:extLst>
          </p:cNvPr>
          <p:cNvGrpSpPr/>
          <p:nvPr/>
        </p:nvGrpSpPr>
        <p:grpSpPr>
          <a:xfrm>
            <a:off x="2117891" y="3027864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426277F-A657-09AF-71BA-71570A8D0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C7CE1A-0DBC-DE57-357F-1B70C28B190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7AC1D3-659C-2A30-5398-040091384B7B}"/>
              </a:ext>
            </a:extLst>
          </p:cNvPr>
          <p:cNvGrpSpPr/>
          <p:nvPr/>
        </p:nvGrpSpPr>
        <p:grpSpPr>
          <a:xfrm>
            <a:off x="1581948" y="3719713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B8C51C0-2583-BDA9-B733-476318231F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1C4AF7-861C-8CEE-B405-D8B7186BFA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DCFAF9-86E4-6B24-ABD6-EA099E85C67E}"/>
              </a:ext>
            </a:extLst>
          </p:cNvPr>
          <p:cNvGrpSpPr/>
          <p:nvPr/>
        </p:nvGrpSpPr>
        <p:grpSpPr>
          <a:xfrm>
            <a:off x="3386720" y="441156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5E4E5E-79A2-DD4B-69BD-32DB45BD27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E768C99-25CD-F0F8-3529-C84515D617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17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</a:t>
            </a:r>
            <a:r>
              <a:rPr lang="en-US" sz="3200" dirty="0">
                <a:latin typeface="+mn-lt"/>
              </a:rPr>
              <a:t> – Now You Know...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Complex number </a:t>
            </a:r>
            <a:r>
              <a:rPr lang="en-US" sz="2400" b="1" dirty="0"/>
              <a:t>multiplication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0070C0"/>
                </a:solidFill>
              </a:rPr>
              <a:t>rotation</a:t>
            </a:r>
            <a:r>
              <a:rPr lang="en-US" sz="2400" dirty="0"/>
              <a:t> (phase </a:t>
            </a:r>
            <a:r>
              <a:rPr lang="en-US" sz="2400" i="1" dirty="0"/>
              <a:t>addition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Orthogonal</a:t>
            </a:r>
            <a:r>
              <a:rPr lang="en-US" sz="2400" dirty="0"/>
              <a:t> vectors have a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  <a:r>
              <a:rPr lang="en-US" sz="2400" dirty="0"/>
              <a:t>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complex </a:t>
            </a:r>
            <a:r>
              <a:rPr lang="en-US" sz="2400" b="1" dirty="0">
                <a:solidFill>
                  <a:srgbClr val="00B050"/>
                </a:solidFill>
              </a:rPr>
              <a:t>inner product </a:t>
            </a:r>
            <a:r>
              <a:rPr lang="en-US" sz="2400" dirty="0"/>
              <a:t>requires using the </a:t>
            </a:r>
            <a:r>
              <a:rPr lang="en-US" sz="2400" b="1" dirty="0"/>
              <a:t>conjugate transpose</a:t>
            </a:r>
            <a:r>
              <a:rPr lang="en-US" sz="2400" dirty="0"/>
              <a:t> (aka dagger, adjoint, or </a:t>
            </a:r>
            <a:r>
              <a:rPr lang="en-US" sz="2400" b="1" dirty="0">
                <a:solidFill>
                  <a:srgbClr val="7030A0"/>
                </a:solidFill>
              </a:rPr>
              <a:t>Hermitian</a:t>
            </a:r>
            <a:r>
              <a:rPr lang="en-US" sz="2400" dirty="0"/>
              <a:t>) of the first vector because the </a:t>
            </a:r>
            <a:r>
              <a:rPr lang="en-US" sz="2400" b="1" dirty="0"/>
              <a:t>norm</a:t>
            </a:r>
            <a:r>
              <a:rPr lang="en-US" sz="2400" dirty="0"/>
              <a:t> of a complex vector </a:t>
            </a:r>
            <a:r>
              <a:rPr lang="en-US" sz="2400" u="sng" dirty="0"/>
              <a:t>must</a:t>
            </a:r>
            <a:r>
              <a:rPr lang="en-US" sz="2400" dirty="0"/>
              <a:t> be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multiplication is generally </a:t>
            </a:r>
            <a:r>
              <a:rPr lang="en-US" sz="2400" b="1" dirty="0">
                <a:solidFill>
                  <a:srgbClr val="0070C0"/>
                </a:solidFill>
              </a:rPr>
              <a:t>non-commutative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Unitary</a:t>
            </a:r>
            <a:r>
              <a:rPr lang="en-US" sz="2400" dirty="0"/>
              <a:t> matrix is fundamental in quantum computing because applying it twice will </a:t>
            </a:r>
            <a:r>
              <a:rPr lang="en-US" sz="2400" i="1" dirty="0"/>
              <a:t>undo</a:t>
            </a:r>
            <a:r>
              <a:rPr lang="en-US" sz="2400" dirty="0"/>
              <a:t> its 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7030A0"/>
                </a:solidFill>
              </a:rPr>
              <a:t>Hermitian</a:t>
            </a:r>
            <a:r>
              <a:rPr lang="en-US" sz="2400" dirty="0"/>
              <a:t> matrix (operator) has </a:t>
            </a:r>
            <a:r>
              <a:rPr lang="en-US" sz="2400" b="1" dirty="0"/>
              <a:t>orthogonal</a:t>
            </a:r>
            <a:r>
              <a:rPr lang="en-US" sz="2400" dirty="0"/>
              <a:t>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  <a:r>
              <a:rPr lang="en-US" sz="2400" dirty="0"/>
              <a:t> </a:t>
            </a:r>
            <a:r>
              <a:rPr lang="en-US" sz="2400" b="1" dirty="0"/>
              <a:t>eigenvalues</a:t>
            </a:r>
            <a:r>
              <a:rPr lang="en-US" sz="2400" dirty="0"/>
              <a:t> and hence represents the </a:t>
            </a:r>
            <a:r>
              <a:rPr lang="en-US" sz="2400" i="1" dirty="0"/>
              <a:t>only possible measurements </a:t>
            </a:r>
            <a:r>
              <a:rPr lang="en-US" sz="2400" dirty="0"/>
              <a:t>that can be made of a quantum system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0B0AFA-1E40-63A4-54D0-6B82E2189FB2}"/>
              </a:ext>
            </a:extLst>
          </p:cNvPr>
          <p:cNvSpPr/>
          <p:nvPr/>
        </p:nvSpPr>
        <p:spPr>
          <a:xfrm>
            <a:off x="496614" y="5163207"/>
            <a:ext cx="8095593" cy="11486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program called </a:t>
            </a:r>
            <a:r>
              <a:rPr lang="en-US" sz="2400" b="1" dirty="0"/>
              <a:t>solve4x4.py </a:t>
            </a:r>
            <a:r>
              <a:rPr lang="en-US" sz="2400" dirty="0"/>
              <a:t>to display the solution to the following system of linear equations: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</a:t>
            </a:r>
            <a:r>
              <a:rPr lang="en-US" sz="2400" b="1" dirty="0"/>
              <a:t>solve4x4.py</a:t>
            </a:r>
            <a:r>
              <a:rPr lang="en-US" sz="2400" dirty="0"/>
              <a:t> file to your folder on the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9D97E6-3AB1-B9EF-5EBE-10290508D5B9}"/>
              </a:ext>
            </a:extLst>
          </p:cNvPr>
          <p:cNvGrpSpPr/>
          <p:nvPr/>
        </p:nvGrpSpPr>
        <p:grpSpPr>
          <a:xfrm>
            <a:off x="2668106" y="2779777"/>
            <a:ext cx="3807788" cy="1648763"/>
            <a:chOff x="4946699" y="1744675"/>
            <a:chExt cx="3807788" cy="1648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/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783" r="-215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/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=16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447" r="-144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/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86" r="-160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/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69" r="-262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hermitian_matrices.ipynb</a:t>
            </a:r>
            <a:r>
              <a:rPr lang="en-US" sz="2400" dirty="0"/>
              <a:t> that demonstrate these two matrix identities:</a:t>
            </a:r>
          </a:p>
          <a:p>
            <a:pPr lvl="1"/>
            <a:r>
              <a:rPr lang="en-US" sz="2000" dirty="0"/>
              <a:t>Cell 1 - The inverse of a Hermitian matrix is also Hermitian</a:t>
            </a:r>
          </a:p>
          <a:p>
            <a:pPr lvl="1"/>
            <a:r>
              <a:rPr lang="en-US" sz="2000" dirty="0"/>
              <a:t>Cell 2 - A Hermitian matrix raised to an integer exponent yields another Hermitian matrix</a:t>
            </a:r>
          </a:p>
          <a:p>
            <a:r>
              <a:rPr lang="en-US" sz="2400" dirty="0"/>
              <a:t>Upload your </a:t>
            </a:r>
            <a:r>
              <a:rPr lang="en-US" sz="2400" b="1" dirty="0"/>
              <a:t>hermitian_matrices.ipynb</a:t>
            </a:r>
            <a:r>
              <a:rPr lang="en-US" sz="2400" dirty="0"/>
              <a:t> file to your folder on the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/>
              <p:nvPr/>
            </p:nvSpPr>
            <p:spPr>
              <a:xfrm>
                <a:off x="2359600" y="3785912"/>
                <a:ext cx="4424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600" y="3785912"/>
                <a:ext cx="4424801" cy="276999"/>
              </a:xfrm>
              <a:prstGeom prst="rect">
                <a:avLst/>
              </a:prstGeom>
              <a:blipFill>
                <a:blip r:embed="rId4"/>
                <a:stretch>
                  <a:fillRect t="-444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/>
              <p:nvPr/>
            </p:nvSpPr>
            <p:spPr>
              <a:xfrm>
                <a:off x="2910963" y="4450350"/>
                <a:ext cx="3322074" cy="37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963" y="4450350"/>
                <a:ext cx="3322074" cy="372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/>
              <p:nvPr/>
            </p:nvSpPr>
            <p:spPr>
              <a:xfrm>
                <a:off x="2677058" y="2949420"/>
                <a:ext cx="3789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58" y="2949420"/>
                <a:ext cx="3789884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875ED4-59DC-425A-B8B0-5237BF05DA25}"/>
              </a:ext>
            </a:extLst>
          </p:cNvPr>
          <p:cNvSpPr txBox="1"/>
          <p:nvPr/>
        </p:nvSpPr>
        <p:spPr>
          <a:xfrm>
            <a:off x="0" y="2697421"/>
            <a:ext cx="237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For </a:t>
            </a:r>
            <a:r>
              <a:rPr lang="en-US" i="1" dirty="0">
                <a:solidFill>
                  <a:srgbClr val="7030A0"/>
                </a:solidFill>
                <a:sym typeface="Wingdings" panose="05000000000000000000" pitchFamily="2" charset="2"/>
              </a:rPr>
              <a:t>generalized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real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vectors</a:t>
            </a:r>
          </a:p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(not necessarily Euclidean 2D)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583727-0C71-4D03-BC83-E590D4AC337A}"/>
              </a:ext>
            </a:extLst>
          </p:cNvPr>
          <p:cNvCxnSpPr/>
          <p:nvPr/>
        </p:nvCxnSpPr>
        <p:spPr>
          <a:xfrm>
            <a:off x="2013148" y="3119787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318A7-A988-479E-A1F4-BB647B126767}"/>
              </a:ext>
            </a:extLst>
          </p:cNvPr>
          <p:cNvSpPr txBox="1"/>
          <p:nvPr/>
        </p:nvSpPr>
        <p:spPr>
          <a:xfrm>
            <a:off x="6549506" y="2928253"/>
            <a:ext cx="196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Inner product </a:t>
            </a:r>
            <a:r>
              <a:rPr lang="en-US" dirty="0">
                <a:solidFill>
                  <a:srgbClr val="7030A0"/>
                </a:solidFill>
              </a:rPr>
              <a:t>(produces a </a:t>
            </a:r>
            <a:r>
              <a:rPr lang="en-US" u="sng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1E58C-6126-4436-9F22-5DF6F4C35D48}"/>
              </a:ext>
            </a:extLst>
          </p:cNvPr>
          <p:cNvSpPr txBox="1"/>
          <p:nvPr/>
        </p:nvSpPr>
        <p:spPr>
          <a:xfrm>
            <a:off x="5907062" y="4380792"/>
            <a:ext cx="2582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norm of a </a:t>
            </a:r>
            <a:r>
              <a:rPr lang="en-US" b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vector is the square root of its own inner product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1FAF67-389B-4224-8A1A-292AE2DB5D61}"/>
              </a:ext>
            </a:extLst>
          </p:cNvPr>
          <p:cNvCxnSpPr/>
          <p:nvPr/>
        </p:nvCxnSpPr>
        <p:spPr>
          <a:xfrm>
            <a:off x="5365949" y="4620142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Brace 2">
            <a:extLst>
              <a:ext uri="{FF2B5EF4-FFF2-40B4-BE49-F238E27FC236}">
                <a16:creationId xmlns:a16="http://schemas.microsoft.com/office/drawing/2014/main" id="{DABC78EA-D2BB-1517-3D71-571781CDEEC9}"/>
              </a:ext>
            </a:extLst>
          </p:cNvPr>
          <p:cNvSpPr/>
          <p:nvPr/>
        </p:nvSpPr>
        <p:spPr>
          <a:xfrm rot="16200000" flipV="1">
            <a:off x="5301400" y="2520338"/>
            <a:ext cx="189023" cy="757238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86A81-C04A-1C8B-0DE6-3FDA7C9073B5}"/>
              </a:ext>
            </a:extLst>
          </p:cNvPr>
          <p:cNvSpPr txBox="1"/>
          <p:nvPr/>
        </p:nvSpPr>
        <p:spPr>
          <a:xfrm>
            <a:off x="4283453" y="2484277"/>
            <a:ext cx="222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Implicit Summation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AD01B-D866-0FF2-993F-C24054FAF31D}"/>
              </a:ext>
            </a:extLst>
          </p:cNvPr>
          <p:cNvSpPr txBox="1"/>
          <p:nvPr/>
        </p:nvSpPr>
        <p:spPr>
          <a:xfrm>
            <a:off x="1938377" y="1719889"/>
            <a:ext cx="5267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But how do you </a:t>
            </a:r>
            <a:r>
              <a:rPr lang="en-US" sz="2000" b="1" dirty="0">
                <a:solidFill>
                  <a:srgbClr val="00B050"/>
                </a:solidFill>
              </a:rPr>
              <a:t>calculate</a:t>
            </a:r>
            <a:r>
              <a:rPr lang="en-US" sz="2000" dirty="0">
                <a:solidFill>
                  <a:srgbClr val="00B050"/>
                </a:solidFill>
              </a:rPr>
              <a:t> the dot product?</a:t>
            </a:r>
          </a:p>
        </p:txBody>
      </p:sp>
    </p:spTree>
    <p:extLst>
      <p:ext uri="{BB962C8B-B14F-4D97-AF65-F5344CB8AC3E}">
        <p14:creationId xmlns:p14="http://schemas.microsoft.com/office/powerpoint/2010/main" val="17897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9" grpId="0"/>
      <p:bldP spid="18" grpId="0"/>
      <p:bldP spid="21" grpId="0"/>
      <p:bldP spid="2" grpId="0"/>
      <p:bldP spid="3" grpId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/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are the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canonical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blipFill>
                <a:blip r:embed="rId4"/>
                <a:stretch>
                  <a:fillRect t="-8696" b="-24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A7567B-C014-4D95-B2AD-5D4E7C811993}"/>
              </a:ext>
            </a:extLst>
          </p:cNvPr>
          <p:cNvSpPr txBox="1"/>
          <p:nvPr/>
        </p:nvSpPr>
        <p:spPr>
          <a:xfrm>
            <a:off x="752336" y="2022761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of these </a:t>
            </a:r>
            <a:r>
              <a:rPr lang="en-US" b="1" dirty="0"/>
              <a:t>unit</a:t>
            </a:r>
            <a:r>
              <a:rPr lang="en-US" dirty="0"/>
              <a:t> </a:t>
            </a:r>
            <a:r>
              <a:rPr lang="en-US" b="1" dirty="0"/>
              <a:t>vectors</a:t>
            </a:r>
            <a:r>
              <a:rPr lang="en-US" dirty="0"/>
              <a:t> lies entirely along itself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/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3B63F6-4BC3-4F49-8C36-18321F31AB49}"/>
              </a:ext>
            </a:extLst>
          </p:cNvPr>
          <p:cNvSpPr txBox="1"/>
          <p:nvPr/>
        </p:nvSpPr>
        <p:spPr>
          <a:xfrm>
            <a:off x="713678" y="3557174"/>
            <a:ext cx="290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part of these </a:t>
            </a:r>
            <a:r>
              <a:rPr lang="en-US" b="1" dirty="0"/>
              <a:t>unit vectors </a:t>
            </a:r>
            <a:r>
              <a:rPr lang="en-US" dirty="0"/>
              <a:t>lies along any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/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AE210-A018-451A-97B8-F2E8F93F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0" y="1424697"/>
            <a:ext cx="2981325" cy="296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/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blipFill>
                <a:blip r:embed="rId5"/>
                <a:stretch>
                  <a:fillRect t="-14706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/>
              <p:nvPr/>
            </p:nvSpPr>
            <p:spPr>
              <a:xfrm>
                <a:off x="4700474" y="2638557"/>
                <a:ext cx="3746090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474" y="2638557"/>
                <a:ext cx="3746090" cy="412421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/>
              <p:nvPr/>
            </p:nvSpPr>
            <p:spPr>
              <a:xfrm>
                <a:off x="4755655" y="3273351"/>
                <a:ext cx="2986548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655" y="3273351"/>
                <a:ext cx="2986548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/>
              <p:nvPr/>
            </p:nvSpPr>
            <p:spPr>
              <a:xfrm>
                <a:off x="4643830" y="3886986"/>
                <a:ext cx="1275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830" y="3886986"/>
                <a:ext cx="1275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06AC4-5F0C-4827-B591-B5FB391B5108}"/>
              </a:ext>
            </a:extLst>
          </p:cNvPr>
          <p:cNvGrpSpPr/>
          <p:nvPr/>
        </p:nvGrpSpPr>
        <p:grpSpPr>
          <a:xfrm>
            <a:off x="1300982" y="4760696"/>
            <a:ext cx="2381866" cy="1351046"/>
            <a:chOff x="5656006" y="2338977"/>
            <a:chExt cx="2381866" cy="1351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/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blipFill>
                  <a:blip r:embed="rId9"/>
                  <a:stretch>
                    <a:fillRect t="-20313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/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/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26859B-5E32-4BB0-B07A-CCB505725A59}"/>
              </a:ext>
            </a:extLst>
          </p:cNvPr>
          <p:cNvSpPr txBox="1"/>
          <p:nvPr/>
        </p:nvSpPr>
        <p:spPr>
          <a:xfrm>
            <a:off x="4868981" y="4719341"/>
            <a:ext cx="3409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get the individual components of a real vector by forming the </a:t>
            </a:r>
            <a:r>
              <a:rPr lang="en-US" b="1" dirty="0">
                <a:solidFill>
                  <a:srgbClr val="7030A0"/>
                </a:solidFill>
              </a:rPr>
              <a:t>dot</a:t>
            </a:r>
            <a:r>
              <a:rPr lang="en-US" dirty="0">
                <a:solidFill>
                  <a:srgbClr val="7030A0"/>
                </a:solidFill>
              </a:rPr>
              <a:t> product with each of its </a:t>
            </a:r>
            <a:r>
              <a:rPr lang="en-US" i="1" dirty="0">
                <a:solidFill>
                  <a:srgbClr val="7030A0"/>
                </a:solidFill>
              </a:rPr>
              <a:t>orthonormal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/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blipFill>
                <a:blip r:embed="rId12"/>
                <a:stretch>
                  <a:fillRect l="-3158" t="-3047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706EF5-214B-3206-D320-93238CC1AC0B}"/>
                  </a:ext>
                </a:extLst>
              </p:cNvPr>
              <p:cNvSpPr txBox="1"/>
              <p:nvPr/>
            </p:nvSpPr>
            <p:spPr>
              <a:xfrm>
                <a:off x="6317904" y="1994296"/>
                <a:ext cx="24515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= Vector </a:t>
                </a:r>
                <a:r>
                  <a:rPr lang="en-US" sz="1800" u="sng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Components</a:t>
                </a:r>
                <a:endParaRPr lang="en-US" u="sn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706EF5-214B-3206-D320-93238CC1A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904" y="1994296"/>
                <a:ext cx="2451538" cy="369332"/>
              </a:xfrm>
              <a:prstGeom prst="rect">
                <a:avLst/>
              </a:prstGeom>
              <a:blipFill>
                <a:blip r:embed="rId13"/>
                <a:stretch>
                  <a:fillRect t="-8197" r="-148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C1C0BFE-5951-CC92-CF49-ED3D938DF8F0}"/>
              </a:ext>
            </a:extLst>
          </p:cNvPr>
          <p:cNvSpPr/>
          <p:nvPr/>
        </p:nvSpPr>
        <p:spPr>
          <a:xfrm>
            <a:off x="5407572" y="1712119"/>
            <a:ext cx="250278" cy="24050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F49595B-CC2E-A2E0-2788-B7BA21EF7387}"/>
              </a:ext>
            </a:extLst>
          </p:cNvPr>
          <p:cNvCxnSpPr>
            <a:stCxn id="18" idx="2"/>
            <a:endCxn id="5" idx="1"/>
          </p:cNvCxnSpPr>
          <p:nvPr/>
        </p:nvCxnSpPr>
        <p:spPr>
          <a:xfrm rot="16200000" flipH="1">
            <a:off x="5812139" y="1673196"/>
            <a:ext cx="226337" cy="785193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0B4E2F-356B-FE87-BAB7-1A95A3878C6F}"/>
              </a:ext>
            </a:extLst>
          </p:cNvPr>
          <p:cNvSpPr txBox="1"/>
          <p:nvPr/>
        </p:nvSpPr>
        <p:spPr>
          <a:xfrm>
            <a:off x="6958487" y="2263498"/>
            <a:ext cx="1460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</a:rPr>
              <a:t>aka "scalars"</a:t>
            </a:r>
          </a:p>
        </p:txBody>
      </p:sp>
    </p:spTree>
    <p:extLst>
      <p:ext uri="{BB962C8B-B14F-4D97-AF65-F5344CB8AC3E}">
        <p14:creationId xmlns:p14="http://schemas.microsoft.com/office/powerpoint/2010/main" val="12190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5" grpId="0"/>
      <p:bldP spid="18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D9CF2F-F3FA-6022-7E81-D7BA6770B5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60" y="1393799"/>
            <a:ext cx="5413590" cy="52500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5005163" y="23667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879772" y="297892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002356" y="474456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311989" y="5878398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AA185C-EF15-4FAD-A9FA-DF5D9F0BEA58}"/>
              </a:ext>
            </a:extLst>
          </p:cNvPr>
          <p:cNvGrpSpPr/>
          <p:nvPr/>
        </p:nvGrpSpPr>
        <p:grpSpPr>
          <a:xfrm>
            <a:off x="5746090" y="6293442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F48429-32B7-47E5-8002-E0772D2442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5ABFDC-546E-4D81-B380-C6E083E34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721BC4B-7781-4AB0-9D2F-820CDEB03ABB}"/>
              </a:ext>
            </a:extLst>
          </p:cNvPr>
          <p:cNvSpPr txBox="1"/>
          <p:nvPr/>
        </p:nvSpPr>
        <p:spPr>
          <a:xfrm>
            <a:off x="5106950" y="4606068"/>
            <a:ext cx="3560517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 create a Numpy ndarray</a:t>
            </a:r>
          </a:p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  <a:r>
              <a:rPr lang="en-US" dirty="0">
                <a:solidFill>
                  <a:srgbClr val="7030A0"/>
                </a:solidFill>
              </a:rPr>
              <a:t> a Python </a:t>
            </a:r>
            <a:r>
              <a:rPr lang="en-US" i="1" dirty="0">
                <a:solidFill>
                  <a:srgbClr val="7030A0"/>
                </a:solidFill>
              </a:rPr>
              <a:t>list</a:t>
            </a:r>
            <a:r>
              <a:rPr lang="en-US" dirty="0">
                <a:solidFill>
                  <a:srgbClr val="7030A0"/>
                </a:solidFill>
              </a:rPr>
              <a:t> using </a:t>
            </a:r>
            <a:r>
              <a:rPr lang="en-US" b="1" dirty="0">
                <a:solidFill>
                  <a:srgbClr val="7030A0"/>
                </a:solidFill>
              </a:rPr>
              <a:t>np.array()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2055D7-3347-1575-D0A4-1DCCE799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Cell 1 – real_vectors.ipynb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168C07-F3AB-C8A7-0B6B-3B73AC9BAF17}"/>
              </a:ext>
            </a:extLst>
          </p:cNvPr>
          <p:cNvGrpSpPr/>
          <p:nvPr/>
        </p:nvGrpSpPr>
        <p:grpSpPr>
          <a:xfrm>
            <a:off x="6887208" y="3481171"/>
            <a:ext cx="1068643" cy="369332"/>
            <a:chOff x="3647644" y="4910075"/>
            <a:chExt cx="1068643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53A822-8F4A-FE26-E338-FDE892E8E1C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3482AAE-3A94-A61C-D856-CB21947B0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89916-8122-FA98-DBD1-6CA1CCDA9268}"/>
              </a:ext>
            </a:extLst>
          </p:cNvPr>
          <p:cNvGrpSpPr/>
          <p:nvPr/>
        </p:nvGrpSpPr>
        <p:grpSpPr>
          <a:xfrm>
            <a:off x="6015789" y="5497966"/>
            <a:ext cx="1068643" cy="369332"/>
            <a:chOff x="3647644" y="5359159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EC124A-5870-8870-AB51-40E6720D929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E8AF4D-7BD4-29E4-D411-618D49558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6D212F-67DA-CCED-8DE0-88E99688D96D}"/>
              </a:ext>
            </a:extLst>
          </p:cNvPr>
          <p:cNvSpPr/>
          <p:nvPr/>
        </p:nvSpPr>
        <p:spPr>
          <a:xfrm>
            <a:off x="4174435" y="2445545"/>
            <a:ext cx="745228" cy="2190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4659E-2120-7D15-94B0-19215DF0BE49}"/>
              </a:ext>
            </a:extLst>
          </p:cNvPr>
          <p:cNvSpPr/>
          <p:nvPr/>
        </p:nvSpPr>
        <p:spPr>
          <a:xfrm>
            <a:off x="2737884" y="6368571"/>
            <a:ext cx="722072" cy="2190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1039F-E0D5-03AE-E514-5CA28FE82B39}"/>
              </a:ext>
            </a:extLst>
          </p:cNvPr>
          <p:cNvSpPr/>
          <p:nvPr/>
        </p:nvSpPr>
        <p:spPr>
          <a:xfrm>
            <a:off x="2376848" y="5541526"/>
            <a:ext cx="722072" cy="2190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9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0" grpId="0" animBg="1"/>
      <p:bldP spid="11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F9502-24EB-4219-AE5B-F18871850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72953"/>
            <a:ext cx="3185093" cy="17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91D61-2B8B-4DB5-B787-F8722BFBBE30}"/>
              </a:ext>
            </a:extLst>
          </p:cNvPr>
          <p:cNvSpPr/>
          <p:nvPr/>
        </p:nvSpPr>
        <p:spPr>
          <a:xfrm>
            <a:off x="7304726" y="2945216"/>
            <a:ext cx="153304" cy="197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50B41A-D917-4861-8219-0E2BD16CFEA1}"/>
              </a:ext>
            </a:extLst>
          </p:cNvPr>
          <p:cNvSpPr/>
          <p:nvPr/>
        </p:nvSpPr>
        <p:spPr>
          <a:xfrm>
            <a:off x="7250750" y="3180166"/>
            <a:ext cx="384285" cy="1976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/>
              <p:nvPr/>
            </p:nvSpPr>
            <p:spPr>
              <a:xfrm>
                <a:off x="5068842" y="4701847"/>
                <a:ext cx="21914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vector with </a:t>
                </a:r>
                <a:r>
                  <a:rPr lang="en-US" b="1" dirty="0">
                    <a:solidFill>
                      <a:schemeClr val="tx1"/>
                    </a:solidFill>
                  </a:rPr>
                  <a:t>two</a:t>
                </a:r>
                <a:r>
                  <a:rPr lang="en-US" dirty="0">
                    <a:solidFill>
                      <a:schemeClr val="tx1"/>
                    </a:solidFill>
                  </a:rPr>
                  <a:t> elements, but is still just a </a:t>
                </a:r>
                <a:r>
                  <a:rPr lang="en-US" b="1" dirty="0">
                    <a:solidFill>
                      <a:schemeClr val="tx1"/>
                    </a:solidFill>
                  </a:rPr>
                  <a:t>1-D</a:t>
                </a:r>
                <a:r>
                  <a:rPr lang="en-US" dirty="0">
                    <a:solidFill>
                      <a:schemeClr val="tx1"/>
                    </a:solidFill>
                  </a:rPr>
                  <a:t> object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842" y="4701847"/>
                <a:ext cx="2191407" cy="923330"/>
              </a:xfrm>
              <a:prstGeom prst="rect">
                <a:avLst/>
              </a:prstGeom>
              <a:blipFill>
                <a:blip r:embed="rId4"/>
                <a:stretch>
                  <a:fillRect l="-279" t="-3289" r="-222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FFAC267-EEE2-4145-9A9D-38FF2F52A52E}"/>
              </a:ext>
            </a:extLst>
          </p:cNvPr>
          <p:cNvCxnSpPr>
            <a:cxnSpLocks/>
            <a:stCxn id="14" idx="3"/>
            <a:endCxn id="30" idx="2"/>
          </p:cNvCxnSpPr>
          <p:nvPr/>
        </p:nvCxnSpPr>
        <p:spPr>
          <a:xfrm flipV="1">
            <a:off x="7286246" y="3377810"/>
            <a:ext cx="156647" cy="2570533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B86F4-267D-4531-853F-13A02B229137}"/>
              </a:ext>
            </a:extLst>
          </p:cNvPr>
          <p:cNvSpPr txBox="1"/>
          <p:nvPr/>
        </p:nvSpPr>
        <p:spPr>
          <a:xfrm>
            <a:off x="4937184" y="5625177"/>
            <a:ext cx="234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Notice the comma with nothing after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0A96F-2B2D-F53C-AF12-DD3D223989FD}"/>
              </a:ext>
            </a:extLst>
          </p:cNvPr>
          <p:cNvSpPr txBox="1"/>
          <p:nvPr/>
        </p:nvSpPr>
        <p:spPr>
          <a:xfrm>
            <a:off x="295466" y="1976186"/>
            <a:ext cx="49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u="sng" dirty="0">
                <a:solidFill>
                  <a:srgbClr val="7030A0"/>
                </a:solidFill>
              </a:rPr>
              <a:t>1</a:t>
            </a:r>
            <a:r>
              <a:rPr lang="en-US" b="1" u="sng" baseline="30000" dirty="0">
                <a:solidFill>
                  <a:srgbClr val="7030A0"/>
                </a:solidFill>
              </a:rPr>
              <a:t>st</a:t>
            </a:r>
            <a:r>
              <a:rPr lang="en-US" b="1" u="sng" dirty="0">
                <a:solidFill>
                  <a:srgbClr val="7030A0"/>
                </a:solidFill>
              </a:rPr>
              <a:t> dimension</a:t>
            </a:r>
            <a:r>
              <a:rPr lang="en-US" b="1" dirty="0">
                <a:solidFill>
                  <a:srgbClr val="7030A0"/>
                </a:solidFill>
              </a:rPr>
              <a:t> of an np.ndarray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99CB-1999-4DC3-94CF-C3359460BD78}"/>
              </a:ext>
            </a:extLst>
          </p:cNvPr>
          <p:cNvSpPr/>
          <p:nvPr/>
        </p:nvSpPr>
        <p:spPr>
          <a:xfrm>
            <a:off x="4615241" y="3398589"/>
            <a:ext cx="1573515" cy="23574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B2A6E37-CD9E-E8DD-52EB-4BAEBE8CA252}"/>
              </a:ext>
            </a:extLst>
          </p:cNvPr>
          <p:cNvCxnSpPr>
            <a:cxnSpLocks/>
            <a:stCxn id="2" idx="2"/>
            <a:endCxn id="6" idx="1"/>
          </p:cNvCxnSpPr>
          <p:nvPr/>
        </p:nvCxnSpPr>
        <p:spPr>
          <a:xfrm rot="16200000" flipH="1">
            <a:off x="3256168" y="2157388"/>
            <a:ext cx="893944" cy="182420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6C3A17-1E34-3963-8348-B2B655CD4EA5}"/>
              </a:ext>
            </a:extLst>
          </p:cNvPr>
          <p:cNvGrpSpPr/>
          <p:nvPr/>
        </p:nvGrpSpPr>
        <p:grpSpPr>
          <a:xfrm>
            <a:off x="1155564" y="4110938"/>
            <a:ext cx="2332530" cy="1877129"/>
            <a:chOff x="6312976" y="1764973"/>
            <a:chExt cx="2332530" cy="187712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F07C63-5A3B-700B-FD66-88A52539F85E}"/>
                </a:ext>
              </a:extLst>
            </p:cNvPr>
            <p:cNvGrpSpPr/>
            <p:nvPr/>
          </p:nvGrpSpPr>
          <p:grpSpPr>
            <a:xfrm>
              <a:off x="6312976" y="1764973"/>
              <a:ext cx="2332530" cy="1877129"/>
              <a:chOff x="6312976" y="1764973"/>
              <a:chExt cx="2332530" cy="1877129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2E66307-82A4-461E-3ABB-487F512FB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7376" y="1813302"/>
                <a:ext cx="0" cy="182880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BD2EED3-C51D-125D-C024-407682F840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2976" y="2727702"/>
                <a:ext cx="1828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734ED5D-DD61-7E8C-784E-9EDC88BEC23F}"/>
                  </a:ext>
                </a:extLst>
              </p:cNvPr>
              <p:cNvSpPr/>
              <p:nvPr/>
            </p:nvSpPr>
            <p:spPr>
              <a:xfrm>
                <a:off x="6312976" y="1813302"/>
                <a:ext cx="1828800" cy="1828800"/>
              </a:xfrm>
              <a:prstGeom prst="ellipse">
                <a:avLst/>
              </a:prstGeom>
              <a:noFill/>
              <a:ln w="3175">
                <a:solidFill>
                  <a:srgbClr val="00B0F0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5098D2D-83F1-A09B-5718-DFADE6E931A4}"/>
                  </a:ext>
                </a:extLst>
              </p:cNvPr>
              <p:cNvCxnSpPr>
                <a:endCxn id="21" idx="7"/>
              </p:cNvCxnSpPr>
              <p:nvPr/>
            </p:nvCxnSpPr>
            <p:spPr>
              <a:xfrm flipV="1">
                <a:off x="7227376" y="2081124"/>
                <a:ext cx="646578" cy="64657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C7AB1A5-8532-7C66-2517-A0FD35FDA49D}"/>
                      </a:ext>
                    </a:extLst>
                  </p:cNvPr>
                  <p:cNvSpPr txBox="1"/>
                  <p:nvPr/>
                </p:nvSpPr>
                <p:spPr>
                  <a:xfrm>
                    <a:off x="7799606" y="1764973"/>
                    <a:ext cx="53291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74AE7D5-1561-408F-8DF9-DEFF7368BA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99606" y="1764973"/>
                    <a:ext cx="532913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222"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6C5F19E-0B9B-56BC-DDAC-A0CF53414E80}"/>
                      </a:ext>
                    </a:extLst>
                  </p:cNvPr>
                  <p:cNvSpPr txBox="1"/>
                  <p:nvPr/>
                </p:nvSpPr>
                <p:spPr>
                  <a:xfrm>
                    <a:off x="7444517" y="2389367"/>
                    <a:ext cx="40619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F182B5C-C1CB-4FE4-846D-86948F3C00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44517" y="2389367"/>
                    <a:ext cx="40619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9D58BFB-4BE2-F6F4-43B9-73431860280F}"/>
                      </a:ext>
                    </a:extLst>
                  </p:cNvPr>
                  <p:cNvSpPr txBox="1"/>
                  <p:nvPr/>
                </p:nvSpPr>
                <p:spPr>
                  <a:xfrm>
                    <a:off x="8118589" y="2573813"/>
                    <a:ext cx="52691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1,0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4E0AA137-85B4-4A57-83CA-4E47553C0D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8589" y="2573813"/>
                    <a:ext cx="526917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2487EE4-FD8A-7C15-5840-CEB63BF5E45A}"/>
                    </a:ext>
                  </a:extLst>
                </p:cNvPr>
                <p:cNvSpPr txBox="1"/>
                <p:nvPr/>
              </p:nvSpPr>
              <p:spPr>
                <a:xfrm>
                  <a:off x="7753144" y="2327574"/>
                  <a:ext cx="264880" cy="3227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box>
                          <m:box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box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DBE3416-475E-41F3-A3F0-063018E5B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144" y="2327574"/>
                  <a:ext cx="264880" cy="322717"/>
                </a:xfrm>
                <a:prstGeom prst="rect">
                  <a:avLst/>
                </a:prstGeom>
                <a:blipFill>
                  <a:blip r:embed="rId10"/>
                  <a:stretch>
                    <a:fillRect l="-13953" r="-4651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9" grpId="0"/>
      <p:bldP spid="14" grpId="0"/>
      <p:bldP spid="2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A6FA7-05DC-4B65-93C0-DDD876EA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8" y="1652690"/>
            <a:ext cx="4579334" cy="4519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832488" y="279399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222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3424237" y="5021407"/>
            <a:ext cx="1376363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0B3C34-63C9-42F6-A803-4350B77EA63C}"/>
              </a:ext>
            </a:extLst>
          </p:cNvPr>
          <p:cNvGrpSpPr/>
          <p:nvPr/>
        </p:nvGrpSpPr>
        <p:grpSpPr>
          <a:xfrm>
            <a:off x="1727648" y="5621707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31EE07-0BED-4093-BB6D-DD239C280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CA425-EA85-4379-9A2A-D7149255AA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6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A4CC2-3542-406F-ADF1-3F90FE3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4" y="1536514"/>
            <a:ext cx="6815932" cy="2514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307711" y="430197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174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1970610" y="2142708"/>
            <a:ext cx="1010716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4A004-9851-447A-99EC-1D5D572279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210" y="4308405"/>
            <a:ext cx="3514802" cy="12481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061364" y="20452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516498-3E64-463D-A1CF-F234111D8BC6}"/>
              </a:ext>
            </a:extLst>
          </p:cNvPr>
          <p:cNvGrpSpPr/>
          <p:nvPr/>
        </p:nvGrpSpPr>
        <p:grpSpPr>
          <a:xfrm>
            <a:off x="6360416" y="2608227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63EE9BD-2559-445A-815C-CDDDFB615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CF3ED2-D11A-472D-AF86-EA3FB1B6A3D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6DE8ED-D33D-47A7-9058-7747D78CD4BE}"/>
              </a:ext>
            </a:extLst>
          </p:cNvPr>
          <p:cNvGrpSpPr/>
          <p:nvPr/>
        </p:nvGrpSpPr>
        <p:grpSpPr>
          <a:xfrm>
            <a:off x="5966139" y="3159751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AAAE79-64D4-4BEA-8C96-F8259EA602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E03DD9-6AC0-402C-ADC3-B892BC11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57F63-3E6F-4E6E-9CED-E76A913AD4B5}"/>
              </a:ext>
            </a:extLst>
          </p:cNvPr>
          <p:cNvGrpSpPr/>
          <p:nvPr/>
        </p:nvGrpSpPr>
        <p:grpSpPr>
          <a:xfrm>
            <a:off x="7882731" y="354310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F19CAF-4235-4FBC-B5EC-AAFDA48C16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FFE9C5B-A0DE-44B3-8067-789CF0C89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/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3946BF2-DD86-468A-B93C-45F1FC9B09AF}"/>
              </a:ext>
            </a:extLst>
          </p:cNvPr>
          <p:cNvSpPr/>
          <p:nvPr/>
        </p:nvSpPr>
        <p:spPr>
          <a:xfrm>
            <a:off x="3712369" y="4451657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695479-8ECC-4606-B9D9-ABB8367FE50D}"/>
              </a:ext>
            </a:extLst>
          </p:cNvPr>
          <p:cNvSpPr/>
          <p:nvPr/>
        </p:nvSpPr>
        <p:spPr>
          <a:xfrm>
            <a:off x="1641844" y="4880273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23A82-BE82-88D3-7D96-AA2F2C393AA1}"/>
              </a:ext>
            </a:extLst>
          </p:cNvPr>
          <p:cNvSpPr/>
          <p:nvPr/>
        </p:nvSpPr>
        <p:spPr>
          <a:xfrm>
            <a:off x="3555124" y="3807372"/>
            <a:ext cx="479069" cy="2223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222F46-8672-9EA9-C847-87DD15AB90C4}"/>
              </a:ext>
            </a:extLst>
          </p:cNvPr>
          <p:cNvSpPr/>
          <p:nvPr/>
        </p:nvSpPr>
        <p:spPr>
          <a:xfrm>
            <a:off x="1910728" y="5290722"/>
            <a:ext cx="116825" cy="109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808C5B2-A9F7-6576-3FFB-2EA6C5A1CA03}"/>
              </a:ext>
            </a:extLst>
          </p:cNvPr>
          <p:cNvCxnSpPr>
            <a:cxnSpLocks/>
            <a:stCxn id="2" idx="3"/>
            <a:endCxn id="5" idx="3"/>
          </p:cNvCxnSpPr>
          <p:nvPr/>
        </p:nvCxnSpPr>
        <p:spPr>
          <a:xfrm flipH="1">
            <a:off x="2027553" y="3918524"/>
            <a:ext cx="2006640" cy="1426926"/>
          </a:xfrm>
          <a:prstGeom prst="bentConnector3">
            <a:avLst>
              <a:gd name="adj1" fmla="val -2514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BE5F864-09A3-1A8E-2737-B15204490871}"/>
              </a:ext>
            </a:extLst>
          </p:cNvPr>
          <p:cNvSpPr/>
          <p:nvPr/>
        </p:nvSpPr>
        <p:spPr>
          <a:xfrm>
            <a:off x="4090806" y="3259609"/>
            <a:ext cx="1524182" cy="17437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2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/>
      <p:bldP spid="10" grpId="0" animBg="1"/>
      <p:bldP spid="46" grpId="0" animBg="1"/>
      <p:bldP spid="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vectors</a:t>
            </a:r>
            <a:r>
              <a:rPr lang="en-US" sz="2400" dirty="0"/>
              <a:t>, including addition, scalar multiplication, and </a:t>
            </a:r>
            <a:r>
              <a:rPr lang="en-US" sz="2400" b="1" dirty="0">
                <a:solidFill>
                  <a:srgbClr val="7030A0"/>
                </a:solidFill>
              </a:rPr>
              <a:t>dot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matrices</a:t>
            </a:r>
            <a:r>
              <a:rPr lang="en-US" sz="2400" dirty="0"/>
              <a:t>, including matrix inversion, transpose, </a:t>
            </a:r>
            <a:r>
              <a:rPr lang="en-US" sz="2400" b="1" dirty="0">
                <a:solidFill>
                  <a:srgbClr val="00B050"/>
                </a:solidFill>
              </a:rPr>
              <a:t>adjoint</a:t>
            </a:r>
            <a:r>
              <a:rPr lang="en-US" sz="2400" dirty="0"/>
              <a:t>, and </a:t>
            </a:r>
            <a:r>
              <a:rPr lang="en-US" sz="2400" b="1" dirty="0"/>
              <a:t>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Identify and use diagonal, symmetric, Identity, </a:t>
            </a:r>
            <a:r>
              <a:rPr lang="en-US" sz="2400" b="1" dirty="0">
                <a:solidFill>
                  <a:srgbClr val="0070C0"/>
                </a:solidFill>
              </a:rPr>
              <a:t>Hermitian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7030A0"/>
                </a:solidFill>
              </a:rPr>
              <a:t>Unitary</a:t>
            </a:r>
            <a:r>
              <a:rPr lang="en-US" sz="2400" dirty="0"/>
              <a:t>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basis sets, transition matrices, and the </a:t>
            </a:r>
            <a:r>
              <a:rPr lang="en-US" sz="2400" b="1" dirty="0">
                <a:solidFill>
                  <a:srgbClr val="FF0000"/>
                </a:solidFill>
              </a:rPr>
              <a:t>Hadamard</a:t>
            </a:r>
            <a:r>
              <a:rPr lang="en-US" sz="2400" dirty="0"/>
              <a:t>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</a:t>
            </a:r>
            <a:r>
              <a:rPr lang="en-US" sz="2400" b="1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eigenvalues</a:t>
            </a:r>
            <a:r>
              <a:rPr lang="en-US" sz="2400" dirty="0"/>
              <a:t>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33436F-10CE-4DF2-B5CA-B1A17A89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126" y="1848189"/>
            <a:ext cx="3236790" cy="306157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5F5D7-568C-D5FE-9107-A845F5E7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54" y="1670310"/>
            <a:ext cx="4745475" cy="3417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721480" y="203650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3509030" y="3180952"/>
            <a:ext cx="650187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C1177-C305-4811-BFCD-B8823D4D8AA4}"/>
              </a:ext>
            </a:extLst>
          </p:cNvPr>
          <p:cNvSpPr txBox="1"/>
          <p:nvPr/>
        </p:nvSpPr>
        <p:spPr>
          <a:xfrm>
            <a:off x="2364828" y="5352393"/>
            <a:ext cx="46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LaTeX Math Symbols - Handy Reference</a:t>
            </a:r>
            <a:r>
              <a:rPr lang="en-US" dirty="0"/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880B28-76A2-4DA7-9665-040A4093A47B}"/>
              </a:ext>
            </a:extLst>
          </p:cNvPr>
          <p:cNvGrpSpPr/>
          <p:nvPr/>
        </p:nvGrpSpPr>
        <p:grpSpPr>
          <a:xfrm>
            <a:off x="5168970" y="2436863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15B915-E301-4FAD-A938-C4E0292B0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D5925-4818-40BC-9774-EF3FE699AA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2751058" y="2462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72327"/>
            <a:ext cx="650187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5F4FD-3E2B-445D-8164-97392BF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3" y="1801694"/>
            <a:ext cx="5247838" cy="3070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7D58E-F3DA-4CF5-841B-C0FCD4E9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90" y="1765247"/>
            <a:ext cx="2981202" cy="2962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BC5AD-0F14-4075-93F4-D13BA9D4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773" y="4152847"/>
            <a:ext cx="2383743" cy="1438781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D40A86-CAB4-4A4C-AC04-8FF84BA00804}"/>
              </a:ext>
            </a:extLst>
          </p:cNvPr>
          <p:cNvSpPr/>
          <p:nvPr/>
        </p:nvSpPr>
        <p:spPr>
          <a:xfrm>
            <a:off x="4346503" y="2878466"/>
            <a:ext cx="908122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B2856D-B9B1-4795-BB44-27C1D9793341}"/>
              </a:ext>
            </a:extLst>
          </p:cNvPr>
          <p:cNvGrpSpPr/>
          <p:nvPr/>
        </p:nvGrpSpPr>
        <p:grpSpPr>
          <a:xfrm>
            <a:off x="4346503" y="2252345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348DB4-9138-4BE1-8CF2-783F862C5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147B7-A5BE-41C5-9B37-CCA97A543E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7922CE9-9051-DDE5-DCB3-59B7BBBF9DFC}"/>
              </a:ext>
            </a:extLst>
          </p:cNvPr>
          <p:cNvSpPr/>
          <p:nvPr/>
        </p:nvSpPr>
        <p:spPr>
          <a:xfrm>
            <a:off x="764628" y="3917731"/>
            <a:ext cx="307427" cy="890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E5729-B663-F2E6-437B-991BD04E0026}"/>
              </a:ext>
            </a:extLst>
          </p:cNvPr>
          <p:cNvSpPr/>
          <p:nvPr/>
        </p:nvSpPr>
        <p:spPr>
          <a:xfrm>
            <a:off x="7386802" y="2386786"/>
            <a:ext cx="661824" cy="317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FFE82BB-A8F8-F80E-0AB7-5B3D091E4D50}"/>
              </a:ext>
            </a:extLst>
          </p:cNvPr>
          <p:cNvCxnSpPr>
            <a:stCxn id="2" idx="2"/>
            <a:endCxn id="5" idx="2"/>
          </p:cNvCxnSpPr>
          <p:nvPr/>
        </p:nvCxnSpPr>
        <p:spPr>
          <a:xfrm rot="5400000" flipH="1" flipV="1">
            <a:off x="3265679" y="356449"/>
            <a:ext cx="2104697" cy="6799372"/>
          </a:xfrm>
          <a:prstGeom prst="bentConnector3">
            <a:avLst>
              <a:gd name="adj1" fmla="val -5692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3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8945BFC-9CD5-4683-9687-FE80542A6323}"/>
              </a:ext>
            </a:extLst>
          </p:cNvPr>
          <p:cNvSpPr/>
          <p:nvPr/>
        </p:nvSpPr>
        <p:spPr>
          <a:xfrm>
            <a:off x="4918902" y="2020352"/>
            <a:ext cx="3231890" cy="2709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“matrix” in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is represented as </a:t>
            </a:r>
            <a:r>
              <a:rPr lang="en-US" sz="2400" b="1" dirty="0"/>
              <a:t>vectors of vectors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matrix can hold any number of elements (in each dimension), but </a:t>
            </a:r>
            <a:r>
              <a:rPr lang="en-US" sz="2000" b="1" dirty="0"/>
              <a:t>all</a:t>
            </a:r>
            <a:r>
              <a:rPr lang="en-US" sz="2000" dirty="0"/>
              <a:t> elements must be of the </a:t>
            </a:r>
            <a:r>
              <a:rPr lang="en-US" sz="2000" u="sng" dirty="0"/>
              <a:t>same</a:t>
            </a:r>
            <a:r>
              <a:rPr lang="en-US" sz="2000" dirty="0"/>
              <a:t> data type, such as </a:t>
            </a:r>
            <a:r>
              <a:rPr lang="en-US" sz="2000" b="1" dirty="0">
                <a:solidFill>
                  <a:srgbClr val="0070C0"/>
                </a:solidFill>
              </a:rPr>
              <a:t>int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float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elements are accessed by their index numbers, which starts at </a:t>
            </a:r>
            <a:r>
              <a:rPr lang="en-US" sz="2000" b="1" dirty="0">
                <a:solidFill>
                  <a:srgbClr val="FF0000"/>
                </a:solidFill>
              </a:rPr>
              <a:t>zero</a:t>
            </a:r>
            <a:r>
              <a:rPr lang="en-US" sz="2000" dirty="0"/>
              <a:t> and correspond to each dimension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nomenclature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mathematics, a matrix size is written as </a:t>
            </a:r>
            <a:r>
              <a:rPr lang="en-US" sz="2000" b="1" dirty="0"/>
              <a:t>(Rows x Columns)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</a:t>
            </a:r>
            <a:r>
              <a:rPr lang="en-US" sz="2000" b="1" dirty="0">
                <a:solidFill>
                  <a:srgbClr val="0070C0"/>
                </a:solidFill>
              </a:rPr>
              <a:t>NumPy</a:t>
            </a:r>
            <a:r>
              <a:rPr lang="en-US" sz="2000" dirty="0"/>
              <a:t> a matrix (aka a </a:t>
            </a:r>
            <a:r>
              <a:rPr lang="en-US" sz="2000" b="1" dirty="0">
                <a:solidFill>
                  <a:srgbClr val="FF0000"/>
                </a:solidFill>
              </a:rPr>
              <a:t>ndarray</a:t>
            </a:r>
            <a:r>
              <a:rPr lang="en-US" sz="2000" dirty="0"/>
              <a:t>) is written using </a:t>
            </a:r>
            <a:r>
              <a:rPr lang="en-US" sz="2000" b="1" dirty="0">
                <a:solidFill>
                  <a:srgbClr val="00B050"/>
                </a:solidFill>
              </a:rPr>
              <a:t>commas</a:t>
            </a:r>
            <a:r>
              <a:rPr lang="en-US" sz="2000" dirty="0"/>
              <a:t> instead of multiplication crosses, and using </a:t>
            </a:r>
            <a:r>
              <a:rPr lang="en-US" sz="2000" b="1" dirty="0">
                <a:solidFill>
                  <a:srgbClr val="00B050"/>
                </a:solidFill>
              </a:rPr>
              <a:t>square brackets </a:t>
            </a:r>
            <a:r>
              <a:rPr lang="en-US" sz="2000" dirty="0"/>
              <a:t>instead of parenthesis: </a:t>
            </a:r>
            <a:r>
              <a:rPr lang="en-US" sz="2000" b="1" dirty="0"/>
              <a:t>[Row, Column]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Example: the NumPy array </a:t>
            </a:r>
            <a:r>
              <a:rPr lang="en-US" sz="2000" b="1" dirty="0"/>
              <a:t>[5,7] </a:t>
            </a:r>
            <a:r>
              <a:rPr lang="en-US" sz="2000" dirty="0"/>
              <a:t>has </a:t>
            </a:r>
            <a:r>
              <a:rPr lang="en-US" sz="2000" b="1" dirty="0"/>
              <a:t>5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rows</a:t>
            </a:r>
            <a:r>
              <a:rPr lang="en-US" sz="2000" dirty="0"/>
              <a:t> and </a:t>
            </a:r>
            <a:r>
              <a:rPr lang="en-US" sz="2000" b="1" dirty="0"/>
              <a:t>7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F15A-6AF8-6D64-15D6-7A7F23A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4C5068-8C5E-0BFE-9270-59DB22CF5CB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Cell 1 – matrix_algebra.ipynb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1C34EC-2450-22E5-6DB8-07789F4189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45" y="1416283"/>
            <a:ext cx="5090109" cy="521447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EFA49EE-8944-3214-1B84-38D3B34015AD}"/>
              </a:ext>
            </a:extLst>
          </p:cNvPr>
          <p:cNvGrpSpPr/>
          <p:nvPr/>
        </p:nvGrpSpPr>
        <p:grpSpPr>
          <a:xfrm>
            <a:off x="5410833" y="4761138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25C29F7-D562-15BB-C57E-94B8411D1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7E5F11-309E-6A0E-D6C0-47337E321F8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4D30510-CE7E-CB1F-B3EA-836B5D3B1525}"/>
              </a:ext>
            </a:extLst>
          </p:cNvPr>
          <p:cNvSpPr/>
          <p:nvPr/>
        </p:nvSpPr>
        <p:spPr>
          <a:xfrm>
            <a:off x="3258462" y="4865291"/>
            <a:ext cx="230588" cy="235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DABDC8-2EC6-BB21-7A35-EA82B2711225}"/>
              </a:ext>
            </a:extLst>
          </p:cNvPr>
          <p:cNvSpPr/>
          <p:nvPr/>
        </p:nvSpPr>
        <p:spPr>
          <a:xfrm>
            <a:off x="5019413" y="4865291"/>
            <a:ext cx="230588" cy="235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6DAAD8-D06D-A8F1-D508-FBEAF7FC6234}"/>
              </a:ext>
            </a:extLst>
          </p:cNvPr>
          <p:cNvGrpSpPr/>
          <p:nvPr/>
        </p:nvGrpSpPr>
        <p:grpSpPr>
          <a:xfrm>
            <a:off x="5592585" y="4999115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5B81B9-10EB-222E-4242-69ED9255F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06C0C5-663A-9316-BFAB-2988C520143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FD5E00-C3F9-C5D7-B52E-EFD8F01595EC}"/>
              </a:ext>
            </a:extLst>
          </p:cNvPr>
          <p:cNvGrpSpPr/>
          <p:nvPr/>
        </p:nvGrpSpPr>
        <p:grpSpPr>
          <a:xfrm>
            <a:off x="4515315" y="5428348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4AD111-795C-DDD2-77DE-D2B427E9A2F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6AE9B21-0058-665F-6904-37FE1060A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6345201-733E-791B-F089-CA9F58D04CDA}"/>
              </a:ext>
            </a:extLst>
          </p:cNvPr>
          <p:cNvGrpSpPr/>
          <p:nvPr/>
        </p:nvGrpSpPr>
        <p:grpSpPr>
          <a:xfrm>
            <a:off x="5991093" y="6290883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6506C0-1380-9F21-A5C1-F6D6D0AEA50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AE0294F-0DB9-2B5D-A505-107804B59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477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3242-5F84-01E0-63E8-3AAF9841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6" y="1555518"/>
            <a:ext cx="3619048" cy="424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562C0-8349-3C94-43A7-B64FA55BF024}"/>
              </a:ext>
            </a:extLst>
          </p:cNvPr>
          <p:cNvGrpSpPr/>
          <p:nvPr/>
        </p:nvGrpSpPr>
        <p:grpSpPr>
          <a:xfrm>
            <a:off x="6260662" y="2013221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25A366-56D4-BA29-C9C8-C83E884CD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36A7E-3B05-8A1A-D2CB-A1134A6A004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FE24DD-A1DE-FD2E-48B9-A91D3536A818}"/>
              </a:ext>
            </a:extLst>
          </p:cNvPr>
          <p:cNvGrpSpPr/>
          <p:nvPr/>
        </p:nvGrpSpPr>
        <p:grpSpPr>
          <a:xfrm>
            <a:off x="4479158" y="2257158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39241A-F9FC-13D1-5C5E-5BB93AA5A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AD0AD-3E26-615A-015F-50F3048C51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2C2F3E-A31B-3954-5A08-560B3299667A}"/>
              </a:ext>
            </a:extLst>
          </p:cNvPr>
          <p:cNvGrpSpPr/>
          <p:nvPr/>
        </p:nvGrpSpPr>
        <p:grpSpPr>
          <a:xfrm>
            <a:off x="4237955" y="2492495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7FB4D1-ED4A-17F5-71BB-53B64D39B8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493F1-766B-1471-1A97-62D67C966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4A04CF-7623-751F-4E1D-2C90211F97FC}"/>
              </a:ext>
            </a:extLst>
          </p:cNvPr>
          <p:cNvGrpSpPr/>
          <p:nvPr/>
        </p:nvGrpSpPr>
        <p:grpSpPr>
          <a:xfrm>
            <a:off x="6249655" y="3979075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D0312D-A9B9-19F2-A13D-306054A169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EDAE5C-D6C4-96ED-4AEC-FBEC156EC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05EBF4-C63C-8BDC-0216-11B44ADD138C}"/>
              </a:ext>
            </a:extLst>
          </p:cNvPr>
          <p:cNvGrpSpPr/>
          <p:nvPr/>
        </p:nvGrpSpPr>
        <p:grpSpPr>
          <a:xfrm>
            <a:off x="4429944" y="4216499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F695F-A6B5-88EA-B9CE-27F015D2180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6CCC9D4-BB8D-72A1-330B-AB8AA369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DD0B81-A4A0-D03E-ED83-E183E7F3151F}"/>
              </a:ext>
            </a:extLst>
          </p:cNvPr>
          <p:cNvGrpSpPr/>
          <p:nvPr/>
        </p:nvGrpSpPr>
        <p:grpSpPr>
          <a:xfrm>
            <a:off x="4274204" y="4453578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55E140-F587-FF3B-1084-7DC252C713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5E72D1-91F9-300A-8480-7A9CD8BCA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32B4A5B-E9A0-94CE-2DA4-331BA3D4D49C}"/>
              </a:ext>
            </a:extLst>
          </p:cNvPr>
          <p:cNvSpPr txBox="1"/>
          <p:nvPr/>
        </p:nvSpPr>
        <p:spPr>
          <a:xfrm>
            <a:off x="177117" y="2235798"/>
            <a:ext cx="2387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en-US" b="1" baseline="30000" dirty="0">
                <a:solidFill>
                  <a:srgbClr val="7030A0"/>
                </a:solidFill>
              </a:rPr>
              <a:t>st</a:t>
            </a:r>
            <a:r>
              <a:rPr lang="en-US" b="1" dirty="0">
                <a:solidFill>
                  <a:srgbClr val="7030A0"/>
                </a:solidFill>
              </a:rPr>
              <a:t> dimension of an np.ndarray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BEBF6B-295B-207B-436B-2A98634B3DA2}"/>
              </a:ext>
            </a:extLst>
          </p:cNvPr>
          <p:cNvSpPr/>
          <p:nvPr/>
        </p:nvSpPr>
        <p:spPr>
          <a:xfrm>
            <a:off x="2829910" y="4277531"/>
            <a:ext cx="1565156" cy="2364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6DE55B9-9766-FFB2-851A-43DE7EF7740F}"/>
              </a:ext>
            </a:extLst>
          </p:cNvPr>
          <p:cNvCxnSpPr>
            <a:stCxn id="38" idx="2"/>
            <a:endCxn id="39" idx="1"/>
          </p:cNvCxnSpPr>
          <p:nvPr/>
        </p:nvCxnSpPr>
        <p:spPr>
          <a:xfrm rot="16200000" flipH="1">
            <a:off x="1620445" y="3186302"/>
            <a:ext cx="959641" cy="1459289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05424F-0DB5-E375-1D4F-6981D6D8A24F}"/>
              </a:ext>
            </a:extLst>
          </p:cNvPr>
          <p:cNvSpPr txBox="1"/>
          <p:nvPr/>
        </p:nvSpPr>
        <p:spPr>
          <a:xfrm>
            <a:off x="7098301" y="2488317"/>
            <a:ext cx="1517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Matrix names are written in </a:t>
            </a:r>
            <a:r>
              <a:rPr lang="en-US" b="1" dirty="0">
                <a:solidFill>
                  <a:srgbClr val="7030A0"/>
                </a:solidFill>
              </a:rPr>
              <a:t>boldface</a:t>
            </a:r>
            <a:r>
              <a:rPr lang="en-US" dirty="0">
                <a:solidFill>
                  <a:srgbClr val="7030A0"/>
                </a:solidFill>
              </a:rPr>
              <a:t> and Capitalized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DEBA72-6541-5AE9-8E1A-20AA6CD89B71}"/>
                  </a:ext>
                </a:extLst>
              </p:cNvPr>
              <p:cNvSpPr txBox="1"/>
              <p:nvPr/>
            </p:nvSpPr>
            <p:spPr>
              <a:xfrm>
                <a:off x="4620791" y="2892571"/>
                <a:ext cx="149145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2 rows by 3 cols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DEBA72-6541-5AE9-8E1A-20AA6CD89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791" y="2892571"/>
                <a:ext cx="1491453" cy="584775"/>
              </a:xfrm>
              <a:prstGeom prst="rect">
                <a:avLst/>
              </a:prstGeom>
              <a:blipFill>
                <a:blip r:embed="rId3"/>
                <a:stretch>
                  <a:fillRect l="-2041" t="-3158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BE8C10-1432-43DE-AB9F-D3D9B4C4E585}"/>
                  </a:ext>
                </a:extLst>
              </p:cNvPr>
              <p:cNvSpPr txBox="1"/>
              <p:nvPr/>
            </p:nvSpPr>
            <p:spPr>
              <a:xfrm>
                <a:off x="4620791" y="5011665"/>
                <a:ext cx="15174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3 rows by 2 cols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BE8C10-1432-43DE-AB9F-D3D9B4C4E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791" y="5011665"/>
                <a:ext cx="1517403" cy="584775"/>
              </a:xfrm>
              <a:prstGeom prst="rect">
                <a:avLst/>
              </a:prstGeom>
              <a:blipFill>
                <a:blip r:embed="rId4"/>
                <a:stretch>
                  <a:fillRect l="-1205" t="-3125" r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25B720-6970-7DC0-C299-1F11C5F305C7}"/>
              </a:ext>
            </a:extLst>
          </p:cNvPr>
          <p:cNvSpPr txBox="1"/>
          <p:nvPr/>
        </p:nvSpPr>
        <p:spPr>
          <a:xfrm>
            <a:off x="778705" y="4822910"/>
            <a:ext cx="1434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We are creating </a:t>
            </a:r>
            <a:r>
              <a:rPr lang="en-US" b="1" dirty="0">
                <a:solidFill>
                  <a:srgbClr val="00B050"/>
                </a:solidFill>
              </a:rPr>
              <a:t>2-D </a:t>
            </a:r>
            <a:r>
              <a:rPr lang="en-US" dirty="0">
                <a:solidFill>
                  <a:srgbClr val="00B050"/>
                </a:solidFill>
              </a:rPr>
              <a:t>arrays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BDED7-C1EA-D866-5DCB-39C13661E715}"/>
              </a:ext>
            </a:extLst>
          </p:cNvPr>
          <p:cNvSpPr txBox="1"/>
          <p:nvPr/>
        </p:nvSpPr>
        <p:spPr>
          <a:xfrm>
            <a:off x="6917075" y="4638244"/>
            <a:ext cx="1731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Matrices can differ in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but agree in </a:t>
            </a:r>
            <a:r>
              <a:rPr lang="en-US" b="1" dirty="0">
                <a:solidFill>
                  <a:srgbClr val="7030A0"/>
                </a:solidFill>
              </a:rPr>
              <a:t>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9E212-4360-9A5F-517D-BA8E21E0BF97}"/>
              </a:ext>
            </a:extLst>
          </p:cNvPr>
          <p:cNvSpPr txBox="1"/>
          <p:nvPr/>
        </p:nvSpPr>
        <p:spPr>
          <a:xfrm>
            <a:off x="2449272" y="5959791"/>
            <a:ext cx="4245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Length</a:t>
            </a:r>
            <a:r>
              <a:rPr lang="en-US" dirty="0">
                <a:solidFill>
                  <a:srgbClr val="7030A0"/>
                </a:solidFill>
              </a:rPr>
              <a:t> is the number of </a:t>
            </a:r>
            <a:r>
              <a:rPr lang="en-US" u="sng" dirty="0">
                <a:solidFill>
                  <a:srgbClr val="7030A0"/>
                </a:solidFill>
              </a:rPr>
              <a:t>rows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size</a:t>
            </a:r>
            <a:r>
              <a:rPr lang="en-US" dirty="0">
                <a:solidFill>
                  <a:srgbClr val="7030A0"/>
                </a:solidFill>
              </a:rPr>
              <a:t> is the total number of </a:t>
            </a:r>
            <a:r>
              <a:rPr lang="en-US" i="1" dirty="0">
                <a:solidFill>
                  <a:srgbClr val="7030A0"/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3371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2" grpId="0"/>
      <p:bldP spid="6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When rendering computer graphics, we often need to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of two matrices, e.g.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 is a standard algorithm to do this multiplication</a:t>
                </a:r>
              </a:p>
              <a:p>
                <a:r>
                  <a:rPr lang="en-US" sz="2400" dirty="0"/>
                  <a:t>It involves multiplying each element in the </a:t>
                </a:r>
                <a:r>
                  <a:rPr lang="en-US" sz="2400" b="1" dirty="0"/>
                  <a:t>rows</a:t>
                </a:r>
                <a:r>
                  <a:rPr lang="en-US" sz="2400" dirty="0"/>
                  <a:t> of first matrix by each element in the </a:t>
                </a:r>
                <a:r>
                  <a:rPr lang="en-US" sz="2400" b="1" dirty="0"/>
                  <a:t>columns</a:t>
                </a:r>
                <a:r>
                  <a:rPr lang="en-US" sz="2400" dirty="0"/>
                  <a:t> of the second matrix, with an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implicit summation </a:t>
                </a:r>
                <a:r>
                  <a:rPr lang="en-US" sz="2400" dirty="0"/>
                  <a:t>of those products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93720" y="3078480"/>
            <a:ext cx="1219200" cy="3352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4753862" y="2910840"/>
            <a:ext cx="274320" cy="10363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 order to multiply two matrices together, the number of </a:t>
            </a:r>
            <a:r>
              <a:rPr lang="en-US" sz="2400" i="1" dirty="0">
                <a:solidFill>
                  <a:srgbClr val="FF0000"/>
                </a:solidFill>
              </a:rPr>
              <a:t>columns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u="sng" dirty="0">
                <a:solidFill>
                  <a:srgbClr val="00B050"/>
                </a:solidFill>
              </a:rPr>
              <a:t>must equal </a:t>
            </a:r>
            <a:r>
              <a:rPr lang="en-US" sz="2400" dirty="0"/>
              <a:t>the number of </a:t>
            </a:r>
            <a:r>
              <a:rPr lang="en-US" sz="2400" i="1" dirty="0">
                <a:solidFill>
                  <a:srgbClr val="FF0000"/>
                </a:solidFill>
              </a:rPr>
              <a:t>rows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B</a:t>
            </a:r>
            <a:r>
              <a:rPr lang="en-US" sz="2400" dirty="0"/>
              <a:t>  (Cols </a:t>
            </a:r>
            <a:r>
              <a:rPr lang="en-US" sz="2400" b="1" dirty="0"/>
              <a:t>A</a:t>
            </a:r>
            <a:r>
              <a:rPr lang="en-US" sz="2400" dirty="0"/>
              <a:t> = Rows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r>
              <a:rPr lang="en-US" sz="2400" dirty="0"/>
              <a:t>The resulting matrix will have as many rows as there were </a:t>
            </a:r>
            <a:r>
              <a:rPr lang="en-US" sz="2400" u="sng" dirty="0"/>
              <a:t>rows</a:t>
            </a:r>
            <a:r>
              <a:rPr lang="en-US" sz="2400" dirty="0"/>
              <a:t> in matrix </a:t>
            </a:r>
            <a:r>
              <a:rPr lang="en-US" sz="2400" b="1" dirty="0"/>
              <a:t>A</a:t>
            </a:r>
            <a:r>
              <a:rPr lang="en-US" sz="2400" dirty="0"/>
              <a:t>, and as many </a:t>
            </a:r>
            <a:r>
              <a:rPr lang="en-US" sz="2400" u="sng" dirty="0"/>
              <a:t>columns</a:t>
            </a:r>
            <a:r>
              <a:rPr lang="en-US" sz="2400" dirty="0"/>
              <a:t> as there were columns in matrix </a:t>
            </a:r>
            <a:r>
              <a:rPr lang="en-US" sz="2400" b="1" dirty="0"/>
              <a:t>B</a:t>
            </a:r>
            <a:r>
              <a:rPr lang="en-US" sz="2400" dirty="0"/>
              <a:t>  (Rows </a:t>
            </a:r>
            <a:r>
              <a:rPr lang="en-US" sz="2400" b="1" dirty="0"/>
              <a:t>A</a:t>
            </a:r>
            <a:r>
              <a:rPr lang="en-US" sz="2400" dirty="0"/>
              <a:t> x Cols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A</a:t>
                </a:r>
                <a:r>
                  <a:rPr lang="en-US" dirty="0"/>
                  <a:t> has dimension (2 x 3) = 2 rows, 3 columns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B</a:t>
                </a:r>
                <a:r>
                  <a:rPr lang="en-US" dirty="0"/>
                  <a:t> has dimension (3 x 2) = 3 rows, 2 columns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(2 x 3)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3600" dirty="0"/>
                  <a:t> (3 x 2)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blipFill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849253" y="3654175"/>
            <a:ext cx="3468130" cy="1046441"/>
            <a:chOff x="849253" y="3654175"/>
            <a:chExt cx="3468130" cy="1046441"/>
          </a:xfrm>
        </p:grpSpPr>
        <p:sp>
          <p:nvSpPr>
            <p:cNvPr id="6" name="TextBox 5"/>
            <p:cNvSpPr txBox="1"/>
            <p:nvPr/>
          </p:nvSpPr>
          <p:spPr>
            <a:xfrm>
              <a:off x="849253" y="3654175"/>
              <a:ext cx="3468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u="sng" dirty="0"/>
                <a:t>inner</a:t>
              </a:r>
              <a:r>
                <a:rPr lang="en-US" sz="2000" dirty="0"/>
                <a:t> values must match!</a:t>
              </a:r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3121958" y="4198108"/>
              <a:ext cx="988904" cy="50250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67233" y="5325423"/>
            <a:ext cx="5977779" cy="1028824"/>
            <a:chOff x="2467233" y="5325423"/>
            <a:chExt cx="5977779" cy="1028824"/>
          </a:xfrm>
        </p:grpSpPr>
        <p:sp>
          <p:nvSpPr>
            <p:cNvPr id="5" name="Curved Up Arrow 4"/>
            <p:cNvSpPr/>
            <p:nvPr/>
          </p:nvSpPr>
          <p:spPr>
            <a:xfrm>
              <a:off x="2467233" y="5325423"/>
              <a:ext cx="2380736" cy="67172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47969" y="5338584"/>
              <a:ext cx="35970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</a:t>
              </a:r>
              <a:r>
                <a:rPr lang="en-US" sz="2000" u="sng" dirty="0"/>
                <a:t>outer</a:t>
              </a:r>
              <a:r>
                <a:rPr lang="en-US" sz="2000" dirty="0"/>
                <a:t> values will be</a:t>
              </a:r>
            </a:p>
            <a:p>
              <a:pPr algn="ctr"/>
              <a:r>
                <a:rPr lang="en-US" sz="2000" dirty="0"/>
                <a:t>the dimension of the final</a:t>
              </a:r>
            </a:p>
            <a:p>
              <a:pPr algn="ctr"/>
              <a:r>
                <a:rPr lang="en-US" sz="2000" dirty="0"/>
                <a:t>matrix product!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BE88BC-E523-42A2-8657-0B555F6FBB96}"/>
              </a:ext>
            </a:extLst>
          </p:cNvPr>
          <p:cNvSpPr txBox="1"/>
          <p:nvPr/>
        </p:nvSpPr>
        <p:spPr>
          <a:xfrm>
            <a:off x="5407572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E42B8-546E-4CB8-8481-5F47A2D6C0A4}"/>
              </a:ext>
            </a:extLst>
          </p:cNvPr>
          <p:cNvSpPr txBox="1"/>
          <p:nvPr/>
        </p:nvSpPr>
        <p:spPr>
          <a:xfrm>
            <a:off x="6766034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E1342-C8A3-C5F8-D500-1A29F97603BE}"/>
              </a:ext>
            </a:extLst>
          </p:cNvPr>
          <p:cNvSpPr txBox="1"/>
          <p:nvPr/>
        </p:nvSpPr>
        <p:spPr>
          <a:xfrm>
            <a:off x="2631529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2BACD-78EF-81DA-5DEE-5159F544C14A}"/>
              </a:ext>
            </a:extLst>
          </p:cNvPr>
          <p:cNvSpPr txBox="1"/>
          <p:nvPr/>
        </p:nvSpPr>
        <p:spPr>
          <a:xfrm>
            <a:off x="4147647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5444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i="1" dirty="0"/>
                  <a:t>Matrix</a:t>
                </a:r>
                <a:r>
                  <a:rPr lang="en-US" sz="2400" dirty="0"/>
                  <a:t> multiplication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</a:t>
                </a:r>
                <a:r>
                  <a:rPr lang="en-US" sz="2400" u="sng" dirty="0"/>
                  <a:t>commutative</a:t>
                </a:r>
                <a:r>
                  <a:rPr lang="en-US" sz="2400" dirty="0"/>
                  <a:t>!</a:t>
                </a:r>
              </a:p>
              <a:p>
                <a:pPr lvl="1"/>
                <a:r>
                  <a:rPr lang="en-US" sz="2000" dirty="0"/>
                  <a:t>If we multiple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</a:t>
                </a:r>
                <a:r>
                  <a:rPr lang="en-US" sz="2000" b="1" dirty="0"/>
                  <a:t>B</a:t>
                </a:r>
                <a:r>
                  <a:rPr lang="en-US" sz="2000" dirty="0"/>
                  <a:t> we may get a different matrix than if we  multiply </a:t>
                </a:r>
                <a:r>
                  <a:rPr lang="en-US" sz="2000" b="1" dirty="0"/>
                  <a:t>B</a:t>
                </a:r>
                <a:r>
                  <a:rPr lang="en-US" sz="2000" dirty="0"/>
                  <a:t> x </a:t>
                </a:r>
                <a:r>
                  <a:rPr lang="en-US" sz="2000" b="1" dirty="0"/>
                  <a:t>A</a:t>
                </a: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:r>
                  <a:rPr lang="en-US" sz="2000" dirty="0"/>
                  <a:t>= result is a (3 x 3) matrix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:r>
                  <a:rPr lang="en-US" sz="2000" dirty="0"/>
                  <a:t>= result is a (2 x 2) matrix</a:t>
                </a:r>
              </a:p>
              <a:p>
                <a:pPr lvl="1"/>
                <a:r>
                  <a:rPr lang="en-US" sz="2000" dirty="0"/>
                  <a:t>You might not even be able to multiply in the reverse order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= result is a (2 x 5) matrix</a:t>
                </a:r>
              </a:p>
              <a:p>
                <a:pPr marL="0" indent="0" algn="ctr">
                  <a:buNone/>
                </a:pP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= Not allowed (5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2)</a:t>
                </a:r>
                <a:r>
                  <a:rPr lang="en-US" sz="20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aaa</a:t>
                </a:r>
              </a:p>
              <a:p>
                <a:r>
                  <a:rPr lang="en-US" sz="2400" dirty="0"/>
                  <a:t>Welcome to the world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non-commutative algebra</a:t>
                </a:r>
                <a:endParaRPr lang="en-US" sz="2400" dirty="0"/>
              </a:p>
              <a:p>
                <a:pPr lvl="1"/>
                <a:r>
                  <a:rPr lang="en-US" sz="2000" dirty="0"/>
                  <a:t>This is very strange – it catches even great physicists by surprise!</a:t>
                </a:r>
              </a:p>
              <a:p>
                <a:pPr lvl="1"/>
                <a:r>
                  <a:rPr lang="en-US" sz="2000" dirty="0"/>
                  <a:t>This asymmetry is the foundation of the matrix formulation of </a:t>
                </a:r>
                <a:r>
                  <a:rPr lang="en-US" sz="2000" b="1" dirty="0"/>
                  <a:t>quantum mechanics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4B53BCD-2A67-4477-A7E0-57B207CF8CAC}"/>
              </a:ext>
            </a:extLst>
          </p:cNvPr>
          <p:cNvSpPr/>
          <p:nvPr/>
        </p:nvSpPr>
        <p:spPr>
          <a:xfrm>
            <a:off x="614896" y="2020352"/>
            <a:ext cx="3231890" cy="2228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The algorithm is simple but tedious for </a:t>
                </a:r>
                <a:r>
                  <a:rPr lang="en-US" sz="2400" b="1" dirty="0"/>
                  <a:t>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B</a:t>
                </a:r>
                <a:r>
                  <a:rPr lang="en-US" sz="2400" dirty="0"/>
                  <a:t> =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Sum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/>
                  <a:t> of every element in each </a:t>
                </a:r>
                <a:r>
                  <a:rPr lang="en-US" sz="2400" u="sng" dirty="0"/>
                  <a:t>row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and the corresponding element in each </a:t>
                </a:r>
                <a:r>
                  <a:rPr lang="en-US" sz="2400" u="sng" dirty="0"/>
                  <a:t>column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B</a:t>
                </a:r>
              </a:p>
              <a:p>
                <a:r>
                  <a:rPr lang="en-US" sz="2400" dirty="0"/>
                  <a:t>That </a:t>
                </a:r>
                <a:r>
                  <a:rPr lang="en-US" sz="2400" i="1" dirty="0"/>
                  <a:t>sum</a:t>
                </a:r>
                <a:r>
                  <a:rPr lang="en-US" sz="2400" dirty="0"/>
                  <a:t> becomes just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one element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in new matrix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dirty="0"/>
                  <a:t>Continue this process for all rows in matrix </a:t>
                </a:r>
                <a:r>
                  <a:rPr lang="en-US" sz="2400" b="1" dirty="0"/>
                  <a:t>A</a:t>
                </a:r>
              </a:p>
              <a:p>
                <a:pPr lvl="1"/>
                <a:r>
                  <a:rPr lang="en-US" sz="2000" dirty="0"/>
                  <a:t>Every </a:t>
                </a:r>
                <a:r>
                  <a:rPr lang="en-US" sz="2000" u="sng" dirty="0"/>
                  <a:t>row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A</a:t>
                </a:r>
                <a:r>
                  <a:rPr lang="en-US" sz="2000" dirty="0"/>
                  <a:t> gets multiplied by every </a:t>
                </a:r>
                <a:r>
                  <a:rPr lang="en-US" sz="2000" u="sng" dirty="0"/>
                  <a:t>column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B</a:t>
                </a:r>
              </a:p>
              <a:p>
                <a:pPr lvl="1"/>
                <a:r>
                  <a:rPr lang="en-US" sz="2000" dirty="0"/>
                  <a:t>The resulting matrix will have dimensions (Rows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Cols </a:t>
                </a:r>
                <a:r>
                  <a:rPr lang="en-US" sz="2000" b="1" dirty="0"/>
                  <a:t>B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9000E-AC8A-9445-627A-5ABE340D1F73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B6E6CC-3726-E056-1A85-41B49C6DD59B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7784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3945924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1870" y="4102443"/>
            <a:ext cx="3194450" cy="19276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4E048-6E26-A003-A0CC-933FB8A093F1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4B4DB-6EAE-111E-71A2-E6A1518BF1D2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7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3260" y="2776022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10331" y="4258961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926227" y="4415480"/>
            <a:ext cx="2420093" cy="15899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CFD042-BA61-20FB-6218-56BD8269D6CC}"/>
              </a:ext>
            </a:extLst>
          </p:cNvPr>
          <p:cNvSpPr/>
          <p:nvPr/>
        </p:nvSpPr>
        <p:spPr>
          <a:xfrm>
            <a:off x="5877417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F7739-7E51-5A51-479E-7E15E51E3247}"/>
              </a:ext>
            </a:extLst>
          </p:cNvPr>
          <p:cNvSpPr/>
          <p:nvPr/>
        </p:nvSpPr>
        <p:spPr>
          <a:xfrm>
            <a:off x="6476926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1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38560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47845" y="452257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8420" y="4679091"/>
            <a:ext cx="3156780" cy="15651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2EB5D9-E7EF-5399-E7FB-DA934E917C2B}"/>
              </a:ext>
            </a:extLst>
          </p:cNvPr>
          <p:cNvSpPr/>
          <p:nvPr/>
        </p:nvSpPr>
        <p:spPr>
          <a:xfrm>
            <a:off x="5877417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3BF74-8D36-0109-B14D-678A25444900}"/>
              </a:ext>
            </a:extLst>
          </p:cNvPr>
          <p:cNvSpPr/>
          <p:nvPr/>
        </p:nvSpPr>
        <p:spPr>
          <a:xfrm>
            <a:off x="6476926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68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140" y="2765658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478618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885038" y="5025081"/>
            <a:ext cx="2545492" cy="1252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A487A-B9E0-B8F9-04F3-2B11AB731548}"/>
              </a:ext>
            </a:extLst>
          </p:cNvPr>
          <p:cNvSpPr/>
          <p:nvPr/>
        </p:nvSpPr>
        <p:spPr>
          <a:xfrm>
            <a:off x="5877417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3027E-AFC3-3AB8-D8E7-245413A21529}"/>
              </a:ext>
            </a:extLst>
          </p:cNvPr>
          <p:cNvSpPr/>
          <p:nvPr/>
        </p:nvSpPr>
        <p:spPr>
          <a:xfrm>
            <a:off x="6476926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68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B7C45-6D86-DDBE-5290-3AFA652A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95" y="1799710"/>
            <a:ext cx="5123809" cy="4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1299E7FE-EC86-9D7F-B8A6-4B310AB18382}"/>
              </a:ext>
            </a:extLst>
          </p:cNvPr>
          <p:cNvSpPr/>
          <p:nvPr/>
        </p:nvSpPr>
        <p:spPr>
          <a:xfrm>
            <a:off x="4571999" y="3318641"/>
            <a:ext cx="1647496" cy="338959"/>
          </a:xfrm>
          <a:prstGeom prst="wedgeRoundRectCallout">
            <a:avLst>
              <a:gd name="adj1" fmla="val -84469"/>
              <a:gd name="adj2" fmla="val -51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See slide #34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0D248-FC83-B593-A42A-5D2410299687}"/>
              </a:ext>
            </a:extLst>
          </p:cNvPr>
          <p:cNvGrpSpPr/>
          <p:nvPr/>
        </p:nvGrpSpPr>
        <p:grpSpPr>
          <a:xfrm>
            <a:off x="4108674" y="2364225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E99DBD-BFEB-5EA8-EF60-3576E7D00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7E497A-D405-EE66-198B-4D7994913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988C6-20D7-2BEA-D293-2AB386CA981A}"/>
              </a:ext>
            </a:extLst>
          </p:cNvPr>
          <p:cNvGrpSpPr/>
          <p:nvPr/>
        </p:nvGrpSpPr>
        <p:grpSpPr>
          <a:xfrm>
            <a:off x="6987440" y="2616221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E3A4F9-E5FD-3A8B-7596-0D29557E4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32DA9D-5550-2671-2FAC-44BEE1D1BA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61A0AB-F302-00C3-4B70-F50099774703}"/>
              </a:ext>
            </a:extLst>
          </p:cNvPr>
          <p:cNvGrpSpPr/>
          <p:nvPr/>
        </p:nvGrpSpPr>
        <p:grpSpPr>
          <a:xfrm>
            <a:off x="4148087" y="446206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529BB4-3F9E-1F38-2E4A-FA734AE269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663357-D0EA-2746-74BA-9AB3CECE2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/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2∙2×3=3×3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25D21B65-27C4-4F91-2B6B-A0356FB5A13F}"/>
              </a:ext>
            </a:extLst>
          </p:cNvPr>
          <p:cNvSpPr/>
          <p:nvPr/>
        </p:nvSpPr>
        <p:spPr>
          <a:xfrm rot="10800000">
            <a:off x="6258254" y="5205550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6B9F7677-CD4A-CE96-4F5F-4CB0C3AD48BF}"/>
              </a:ext>
            </a:extLst>
          </p:cNvPr>
          <p:cNvSpPr/>
          <p:nvPr/>
        </p:nvSpPr>
        <p:spPr>
          <a:xfrm>
            <a:off x="5879075" y="5681912"/>
            <a:ext cx="1172599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BC1248-6F77-223C-7129-4A56451F4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2" y="3498554"/>
            <a:ext cx="8542857" cy="2266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1A7B-BFF6-B43C-E7D6-66E1FC37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4" y="1454336"/>
            <a:ext cx="7013814" cy="2024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matrix_algebra.ipynb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/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2∙3×3=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2087B5-6DB8-2757-EC48-BD26732820AB}"/>
              </a:ext>
            </a:extLst>
          </p:cNvPr>
          <p:cNvCxnSpPr>
            <a:cxnSpLocks/>
          </p:cNvCxnSpPr>
          <p:nvPr/>
        </p:nvCxnSpPr>
        <p:spPr>
          <a:xfrm>
            <a:off x="655057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B19F1B-A140-DE4F-38B5-1D0E2864005F}"/>
              </a:ext>
            </a:extLst>
          </p:cNvPr>
          <p:cNvCxnSpPr>
            <a:cxnSpLocks/>
          </p:cNvCxnSpPr>
          <p:nvPr/>
        </p:nvCxnSpPr>
        <p:spPr>
          <a:xfrm>
            <a:off x="724688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0421A0-EC79-7365-8828-CA1541C35FBE}"/>
              </a:ext>
            </a:extLst>
          </p:cNvPr>
          <p:cNvSpPr txBox="1"/>
          <p:nvPr/>
        </p:nvSpPr>
        <p:spPr>
          <a:xfrm>
            <a:off x="5179306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0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58A65-8911-E243-AA17-0D826E2FB9D8}"/>
              </a:ext>
            </a:extLst>
          </p:cNvPr>
          <p:cNvSpPr txBox="1"/>
          <p:nvPr/>
        </p:nvSpPr>
        <p:spPr>
          <a:xfrm>
            <a:off x="7273929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1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3CFA0-46ED-7197-2A8B-8D64826DBFD7}"/>
              </a:ext>
            </a:extLst>
          </p:cNvPr>
          <p:cNvSpPr txBox="1"/>
          <p:nvPr/>
        </p:nvSpPr>
        <p:spPr>
          <a:xfrm>
            <a:off x="7082660" y="2984721"/>
            <a:ext cx="1333170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Dimension 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39ED29-3526-1A18-7460-DF563DE7C42F}"/>
              </a:ext>
            </a:extLst>
          </p:cNvPr>
          <p:cNvCxnSpPr>
            <a:cxnSpLocks/>
          </p:cNvCxnSpPr>
          <p:nvPr/>
        </p:nvCxnSpPr>
        <p:spPr>
          <a:xfrm>
            <a:off x="7044561" y="2704528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6F8A0D3E-32D1-3BCA-E0A9-97057E0C9696}"/>
              </a:ext>
            </a:extLst>
          </p:cNvPr>
          <p:cNvSpPr/>
          <p:nvPr/>
        </p:nvSpPr>
        <p:spPr>
          <a:xfrm rot="10800000">
            <a:off x="6714800" y="2235341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5179B0-2356-92A6-235D-D22F30E8495C}"/>
              </a:ext>
            </a:extLst>
          </p:cNvPr>
          <p:cNvSpPr/>
          <p:nvPr/>
        </p:nvSpPr>
        <p:spPr>
          <a:xfrm>
            <a:off x="3909850" y="5281349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461088C-E850-62D1-D7C0-DF322944AA6C}"/>
              </a:ext>
            </a:extLst>
          </p:cNvPr>
          <p:cNvCxnSpPr>
            <a:cxnSpLocks/>
            <a:stCxn id="30" idx="0"/>
            <a:endCxn id="26" idx="3"/>
          </p:cNvCxnSpPr>
          <p:nvPr/>
        </p:nvCxnSpPr>
        <p:spPr>
          <a:xfrm rot="5400000" flipH="1" flipV="1">
            <a:off x="4575366" y="1238561"/>
            <a:ext cx="3483691" cy="4601886"/>
          </a:xfrm>
          <a:prstGeom prst="bentConnector4">
            <a:avLst>
              <a:gd name="adj1" fmla="val 31785"/>
              <a:gd name="adj2" fmla="val 104969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6BBAA-2224-5147-2609-23ABBCA32A3B}"/>
              </a:ext>
            </a:extLst>
          </p:cNvPr>
          <p:cNvSpPr/>
          <p:nvPr/>
        </p:nvSpPr>
        <p:spPr>
          <a:xfrm>
            <a:off x="8015287" y="5284398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DD34D5F-B70E-5A4F-5C72-E1C1FCFB5B0C}"/>
              </a:ext>
            </a:extLst>
          </p:cNvPr>
          <p:cNvCxnSpPr>
            <a:cxnSpLocks/>
            <a:stCxn id="35" idx="0"/>
            <a:endCxn id="27" idx="3"/>
          </p:cNvCxnSpPr>
          <p:nvPr/>
        </p:nvCxnSpPr>
        <p:spPr>
          <a:xfrm rot="5400000" flipH="1" flipV="1">
            <a:off x="7280512" y="4149081"/>
            <a:ext cx="1976511" cy="294125"/>
          </a:xfrm>
          <a:prstGeom prst="bentConnector4">
            <a:avLst>
              <a:gd name="adj1" fmla="val 41825"/>
              <a:gd name="adj2" fmla="val 17772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B7E58B3-86DE-51FE-02A7-10A55D6C94EF}"/>
              </a:ext>
            </a:extLst>
          </p:cNvPr>
          <p:cNvSpPr/>
          <p:nvPr/>
        </p:nvSpPr>
        <p:spPr>
          <a:xfrm>
            <a:off x="5238506" y="5719033"/>
            <a:ext cx="2226466" cy="4229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FE4EFF-8E60-838A-7D4A-D01C542580FA}"/>
              </a:ext>
            </a:extLst>
          </p:cNvPr>
          <p:cNvSpPr txBox="1"/>
          <p:nvPr/>
        </p:nvSpPr>
        <p:spPr>
          <a:xfrm>
            <a:off x="1125267" y="6018208"/>
            <a:ext cx="351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Generalized Universal Function API</a:t>
            </a:r>
            <a:r>
              <a:rPr lang="en-US" dirty="0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CB7B9-A4F5-38B2-FCF6-939E872E0FDD}"/>
              </a:ext>
            </a:extLst>
          </p:cNvPr>
          <p:cNvSpPr/>
          <p:nvPr/>
        </p:nvSpPr>
        <p:spPr>
          <a:xfrm>
            <a:off x="370490" y="5540015"/>
            <a:ext cx="717331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740C34-5334-EC24-6376-0025187978F8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 rot="16200000" flipH="1">
            <a:off x="714073" y="5791679"/>
            <a:ext cx="426277" cy="39611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FFCA77A-F63F-394A-1571-9C09EA541A23}"/>
              </a:ext>
            </a:extLst>
          </p:cNvPr>
          <p:cNvSpPr/>
          <p:nvPr/>
        </p:nvSpPr>
        <p:spPr>
          <a:xfrm>
            <a:off x="628649" y="3223742"/>
            <a:ext cx="1956895" cy="236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F6A5164-2AEF-598B-4224-63C4EC75694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2585544" y="2573142"/>
            <a:ext cx="3591750" cy="768891"/>
          </a:xfrm>
          <a:prstGeom prst="bentConnector3">
            <a:avLst>
              <a:gd name="adj1" fmla="val 7019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84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40" grpId="0" animBg="1"/>
      <p:bldP spid="42" grpId="0"/>
      <p:bldP spid="43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Nomenclature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FCC71-86BB-4944-B448-6A1FB253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7" y="1588983"/>
            <a:ext cx="4406125" cy="2136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3BBE0-924E-4F1E-A445-CA8739CA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162" y="4436893"/>
            <a:ext cx="2301508" cy="1664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B3862-DE98-44E6-A692-F68506DA4940}"/>
              </a:ext>
            </a:extLst>
          </p:cNvPr>
          <p:cNvSpPr txBox="1"/>
          <p:nvPr/>
        </p:nvSpPr>
        <p:spPr>
          <a:xfrm>
            <a:off x="3558049" y="4011561"/>
            <a:ext cx="202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643261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Inversion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057EC-654F-4928-8CA8-FF49FCBDE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75"/>
          <a:stretch/>
        </p:blipFill>
        <p:spPr>
          <a:xfrm>
            <a:off x="2342906" y="1462533"/>
            <a:ext cx="4458188" cy="2037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/>
              <p:nvPr/>
            </p:nvSpPr>
            <p:spPr>
              <a:xfrm>
                <a:off x="2797599" y="4139345"/>
                <a:ext cx="1271567" cy="517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99" y="4139345"/>
                <a:ext cx="1271567" cy="517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0A9673-E736-4E9C-9D8F-561E7BECD3D4}"/>
              </a:ext>
            </a:extLst>
          </p:cNvPr>
          <p:cNvSpPr txBox="1"/>
          <p:nvPr/>
        </p:nvSpPr>
        <p:spPr>
          <a:xfrm>
            <a:off x="2389042" y="3671717"/>
            <a:ext cx="186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Matrix “Division”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0B126-1779-4F08-AD66-47BE1B050AA3}"/>
              </a:ext>
            </a:extLst>
          </p:cNvPr>
          <p:cNvSpPr txBox="1"/>
          <p:nvPr/>
        </p:nvSpPr>
        <p:spPr>
          <a:xfrm>
            <a:off x="5788858" y="3564733"/>
            <a:ext cx="186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Solve System of Linear Equations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9E844-3DAE-4608-8CB6-813892A39351}"/>
              </a:ext>
            </a:extLst>
          </p:cNvPr>
          <p:cNvSpPr txBox="1"/>
          <p:nvPr/>
        </p:nvSpPr>
        <p:spPr>
          <a:xfrm>
            <a:off x="7106880" y="1881246"/>
            <a:ext cx="140847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Non-square matrices are not directly invertible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/>
              <p:nvPr/>
            </p:nvSpPr>
            <p:spPr>
              <a:xfrm>
                <a:off x="6336299" y="4286378"/>
                <a:ext cx="97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299" y="4286378"/>
                <a:ext cx="971997" cy="276999"/>
              </a:xfrm>
              <a:prstGeom prst="rect">
                <a:avLst/>
              </a:prstGeom>
              <a:blipFill>
                <a:blip r:embed="rId5"/>
                <a:stretch>
                  <a:fillRect l="-5000" r="-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/>
              <p:nvPr/>
            </p:nvSpPr>
            <p:spPr>
              <a:xfrm>
                <a:off x="5590133" y="4710480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133" y="4710480"/>
                <a:ext cx="2263120" cy="276999"/>
              </a:xfrm>
              <a:prstGeom prst="rect">
                <a:avLst/>
              </a:prstGeom>
              <a:blipFill>
                <a:blip r:embed="rId6"/>
                <a:stretch>
                  <a:fillRect l="-1887" t="-4444" r="-215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/>
              <p:nvPr/>
            </p:nvSpPr>
            <p:spPr>
              <a:xfrm>
                <a:off x="6336299" y="5472574"/>
                <a:ext cx="1516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299" y="5472574"/>
                <a:ext cx="1516954" cy="276999"/>
              </a:xfrm>
              <a:prstGeom prst="rect">
                <a:avLst/>
              </a:prstGeom>
              <a:blipFill>
                <a:blip r:embed="rId7"/>
                <a:stretch>
                  <a:fillRect l="-1606" t="-4444" r="-200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/>
              <p:nvPr/>
            </p:nvSpPr>
            <p:spPr>
              <a:xfrm>
                <a:off x="6613811" y="5868950"/>
                <a:ext cx="1239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11" y="5868950"/>
                <a:ext cx="1239442" cy="276999"/>
              </a:xfrm>
              <a:prstGeom prst="rect">
                <a:avLst/>
              </a:prstGeom>
              <a:blipFill>
                <a:blip r:embed="rId8"/>
                <a:stretch>
                  <a:fillRect l="-985" t="-4444" r="-246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/>
              <p:nvPr/>
            </p:nvSpPr>
            <p:spPr>
              <a:xfrm>
                <a:off x="5590133" y="5120260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133" y="5120260"/>
                <a:ext cx="2263120" cy="276999"/>
              </a:xfrm>
              <a:prstGeom prst="rect">
                <a:avLst/>
              </a:prstGeom>
              <a:blipFill>
                <a:blip r:embed="rId9"/>
                <a:stretch>
                  <a:fillRect t="-4444" r="-215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10C9F-7AAC-DC8D-B9F9-A10378D467F6}"/>
                  </a:ext>
                </a:extLst>
              </p:cNvPr>
              <p:cNvSpPr txBox="1"/>
              <p:nvPr/>
            </p:nvSpPr>
            <p:spPr>
              <a:xfrm>
                <a:off x="749929" y="5191384"/>
                <a:ext cx="1369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10C9F-7AAC-DC8D-B9F9-A10378D46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29" y="5191384"/>
                <a:ext cx="1369157" cy="276999"/>
              </a:xfrm>
              <a:prstGeom prst="rect">
                <a:avLst/>
              </a:prstGeom>
              <a:blipFill>
                <a:blip r:embed="rId10"/>
                <a:stretch>
                  <a:fillRect l="-3556" r="-355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0ACFFC-C3A4-63BF-56E1-7A85061AECEB}"/>
                  </a:ext>
                </a:extLst>
              </p:cNvPr>
              <p:cNvSpPr txBox="1"/>
              <p:nvPr/>
            </p:nvSpPr>
            <p:spPr>
              <a:xfrm>
                <a:off x="747616" y="5520576"/>
                <a:ext cx="15422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0ACFFC-C3A4-63BF-56E1-7A85061AE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16" y="5520576"/>
                <a:ext cx="1542281" cy="276999"/>
              </a:xfrm>
              <a:prstGeom prst="rect">
                <a:avLst/>
              </a:prstGeom>
              <a:blipFill>
                <a:blip r:embed="rId11"/>
                <a:stretch>
                  <a:fillRect l="-3557" r="-316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D7EE78-7A9D-39AF-72EE-D9C3C4E095B3}"/>
                  </a:ext>
                </a:extLst>
              </p:cNvPr>
              <p:cNvSpPr txBox="1"/>
              <p:nvPr/>
            </p:nvSpPr>
            <p:spPr>
              <a:xfrm>
                <a:off x="2652743" y="5190746"/>
                <a:ext cx="2287421" cy="55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D7EE78-7A9D-39AF-72EE-D9C3C4E09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743" y="5190746"/>
                <a:ext cx="2287421" cy="5532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C570BAA-D92A-C24F-9402-5AA39F4B7EAD}"/>
              </a:ext>
            </a:extLst>
          </p:cNvPr>
          <p:cNvGrpSpPr/>
          <p:nvPr/>
        </p:nvGrpSpPr>
        <p:grpSpPr>
          <a:xfrm>
            <a:off x="3035072" y="4919466"/>
            <a:ext cx="1585707" cy="292023"/>
            <a:chOff x="2725235" y="5380443"/>
            <a:chExt cx="1585707" cy="2920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DCF4ED-A345-8A81-C8C1-A492AF10C9F8}"/>
                    </a:ext>
                  </a:extLst>
                </p:cNvPr>
                <p:cNvSpPr txBox="1"/>
                <p:nvPr/>
              </p:nvSpPr>
              <p:spPr>
                <a:xfrm>
                  <a:off x="2725235" y="5395467"/>
                  <a:ext cx="205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DCF4ED-A345-8A81-C8C1-A492AF10C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235" y="5395467"/>
                  <a:ext cx="205184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9412" r="-2352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43C068F-1F75-C125-6D50-2C948580D712}"/>
                    </a:ext>
                  </a:extLst>
                </p:cNvPr>
                <p:cNvSpPr txBox="1"/>
                <p:nvPr/>
              </p:nvSpPr>
              <p:spPr>
                <a:xfrm>
                  <a:off x="3359742" y="5380443"/>
                  <a:ext cx="185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43C068F-1F75-C125-6D50-2C948580D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742" y="5380443"/>
                  <a:ext cx="18594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AC2A366-7C03-C7A2-42AB-4AABC6DF5638}"/>
                    </a:ext>
                  </a:extLst>
                </p:cNvPr>
                <p:cNvSpPr txBox="1"/>
                <p:nvPr/>
              </p:nvSpPr>
              <p:spPr>
                <a:xfrm>
                  <a:off x="4091330" y="5385096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AC2A366-7C03-C7A2-42AB-4AABC6DF5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330" y="5385096"/>
                  <a:ext cx="219612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7778" r="-2222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3A6980-F69F-0E45-19B3-B341199009CD}"/>
                  </a:ext>
                </a:extLst>
              </p:cNvPr>
              <p:cNvSpPr txBox="1"/>
              <p:nvPr/>
            </p:nvSpPr>
            <p:spPr>
              <a:xfrm>
                <a:off x="576117" y="6015006"/>
                <a:ext cx="1803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)+7(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3A6980-F69F-0E45-19B3-B34119900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17" y="6015006"/>
                <a:ext cx="1803378" cy="276999"/>
              </a:xfrm>
              <a:prstGeom prst="rect">
                <a:avLst/>
              </a:prstGeom>
              <a:blipFill>
                <a:blip r:embed="rId16"/>
                <a:stretch>
                  <a:fillRect l="-2712" t="-4444" r="-271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C2B99F-079F-F178-97D8-40F24CD997BA}"/>
                  </a:ext>
                </a:extLst>
              </p:cNvPr>
              <p:cNvSpPr txBox="1"/>
              <p:nvPr/>
            </p:nvSpPr>
            <p:spPr>
              <a:xfrm>
                <a:off x="543576" y="6344198"/>
                <a:ext cx="1976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)−5(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AC2B99F-079F-F178-97D8-40F24CD99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6" y="6344198"/>
                <a:ext cx="1976503" cy="276999"/>
              </a:xfrm>
              <a:prstGeom prst="rect">
                <a:avLst/>
              </a:prstGeom>
              <a:blipFill>
                <a:blip r:embed="rId17"/>
                <a:stretch>
                  <a:fillRect l="-2160" t="-4444" r="-277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E8CB03-55FD-CEE6-EDFF-CBB2D41C09F5}"/>
                  </a:ext>
                </a:extLst>
              </p:cNvPr>
              <p:cNvSpPr txBox="1"/>
              <p:nvPr/>
            </p:nvSpPr>
            <p:spPr>
              <a:xfrm>
                <a:off x="2649892" y="6010666"/>
                <a:ext cx="2301591" cy="554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E8CB03-55FD-CEE6-EDFF-CBB2D41C0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892" y="6010666"/>
                <a:ext cx="2301591" cy="55431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21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5" grpId="0" animBg="1"/>
      <p:bldP spid="6" grpId="0"/>
      <p:bldP spid="8" grpId="0"/>
      <p:bldP spid="9" grpId="0"/>
      <p:bldP spid="10" grpId="0"/>
      <p:bldP spid="13" grpId="0"/>
      <p:bldP spid="7" grpId="0"/>
      <p:bldP spid="14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907" y="1709207"/>
            <a:ext cx="3788449" cy="358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8" y="1396511"/>
            <a:ext cx="2609524" cy="23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57" y="4135608"/>
            <a:ext cx="3429000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9"/>
              <p:cNvSpPr/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components of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ine Callout 2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blipFill>
                <a:blip r:embed="rId6"/>
                <a:stretch>
                  <a:fillRect r="-1299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A2DD8FB-5C0B-BA2E-8546-9514F592D9C0}"/>
              </a:ext>
            </a:extLst>
          </p:cNvPr>
          <p:cNvGrpSpPr/>
          <p:nvPr/>
        </p:nvGrpSpPr>
        <p:grpSpPr>
          <a:xfrm>
            <a:off x="6095790" y="5276534"/>
            <a:ext cx="1938938" cy="1131757"/>
            <a:chOff x="6095790" y="4931764"/>
            <a:chExt cx="1938938" cy="113175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171596-ECCE-9211-30D5-7E7DFA7BEBF6}"/>
                </a:ext>
              </a:extLst>
            </p:cNvPr>
            <p:cNvSpPr/>
            <p:nvPr/>
          </p:nvSpPr>
          <p:spPr>
            <a:xfrm>
              <a:off x="6095790" y="4931764"/>
              <a:ext cx="1938938" cy="11317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7215C6-5F2A-BE90-B7AF-0F0DEC7D2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4116" y="5015909"/>
              <a:ext cx="1737511" cy="94496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BE01E2B-298A-C41D-3BB3-C7164EB460E3}"/>
              </a:ext>
            </a:extLst>
          </p:cNvPr>
          <p:cNvSpPr txBox="1"/>
          <p:nvPr/>
        </p:nvSpPr>
        <p:spPr>
          <a:xfrm>
            <a:off x="711644" y="3833243"/>
            <a:ext cx="356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These four vectors are all the same!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CBD7E-D80F-D6A3-E562-6E36C4729E29}"/>
              </a:ext>
            </a:extLst>
          </p:cNvPr>
          <p:cNvSpPr txBox="1"/>
          <p:nvPr/>
        </p:nvSpPr>
        <p:spPr>
          <a:xfrm>
            <a:off x="347623" y="2687235"/>
            <a:ext cx="1420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Magnitude &amp; Direction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FEDFA1-6D49-2B1B-B555-D8C306E424BD}"/>
              </a:ext>
            </a:extLst>
          </p:cNvPr>
          <p:cNvSpPr/>
          <p:nvPr/>
        </p:nvSpPr>
        <p:spPr>
          <a:xfrm>
            <a:off x="7052871" y="2376592"/>
            <a:ext cx="182880" cy="182880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BA2AB-ECEE-363B-F70E-9AC681A49E83}"/>
                  </a:ext>
                </a:extLst>
              </p:cNvPr>
              <p:cNvSpPr txBox="1"/>
              <p:nvPr/>
            </p:nvSpPr>
            <p:spPr>
              <a:xfrm>
                <a:off x="7270148" y="2188476"/>
                <a:ext cx="110812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BA2AB-ECEE-363B-F70E-9AC681A49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148" y="2188476"/>
                <a:ext cx="1108124" cy="298928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52B220B-74AB-B649-F373-ACDCEC162063}"/>
              </a:ext>
            </a:extLst>
          </p:cNvPr>
          <p:cNvSpPr/>
          <p:nvPr/>
        </p:nvSpPr>
        <p:spPr>
          <a:xfrm>
            <a:off x="6419340" y="3623995"/>
            <a:ext cx="182880" cy="182880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AB2960-1B5C-3FF2-1375-D9663F373D22}"/>
                  </a:ext>
                </a:extLst>
              </p:cNvPr>
              <p:cNvSpPr txBox="1"/>
              <p:nvPr/>
            </p:nvSpPr>
            <p:spPr>
              <a:xfrm>
                <a:off x="5984069" y="4029131"/>
                <a:ext cx="1108124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AB2960-1B5C-3FF2-1375-D9663F37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069" y="4029131"/>
                <a:ext cx="1108124" cy="298928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5A49852D-68B3-C035-91AA-AE606CE3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</a:t>
            </a:r>
          </a:p>
        </p:txBody>
      </p:sp>
    </p:spTree>
    <p:extLst>
      <p:ext uri="{BB962C8B-B14F-4D97-AF65-F5344CB8AC3E}">
        <p14:creationId xmlns:p14="http://schemas.microsoft.com/office/powerpoint/2010/main" val="17523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5" grpId="0"/>
      <p:bldP spid="11" grpId="0" animBg="1"/>
      <p:bldP spid="12" grpId="0"/>
      <p:bldP spid="15" grpId="0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22162" cy="43686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linear algebra, the </a:t>
            </a:r>
            <a:r>
              <a:rPr lang="en-US" sz="2400" b="1" dirty="0">
                <a:solidFill>
                  <a:srgbClr val="FF0000"/>
                </a:solidFill>
              </a:rPr>
              <a:t>determinant</a:t>
            </a:r>
            <a:r>
              <a:rPr lang="en-US" sz="2400" dirty="0"/>
              <a:t> is a value that can be computed from the elements of a </a:t>
            </a:r>
            <a:r>
              <a:rPr lang="en-US" sz="2400" b="1" dirty="0"/>
              <a:t>square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determinant can be used: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solve a </a:t>
            </a:r>
            <a:r>
              <a:rPr lang="en-US" sz="2000" dirty="0">
                <a:solidFill>
                  <a:srgbClr val="0070C0"/>
                </a:solidFill>
              </a:rPr>
              <a:t>system of linear equations </a:t>
            </a:r>
            <a:r>
              <a:rPr lang="en-US" sz="2000" dirty="0"/>
              <a:t>when those equations are represented by a matrix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find the </a:t>
            </a:r>
            <a:r>
              <a:rPr lang="en-US" sz="2000" dirty="0">
                <a:solidFill>
                  <a:srgbClr val="0070C0"/>
                </a:solidFill>
              </a:rPr>
              <a:t>Jacobian</a:t>
            </a:r>
            <a:r>
              <a:rPr lang="en-US" sz="2000" dirty="0"/>
              <a:t> of the matrix of all first-order partial derivatives of a vector-valued function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calculate the </a:t>
            </a:r>
            <a:r>
              <a:rPr lang="en-US" sz="2000" dirty="0">
                <a:solidFill>
                  <a:srgbClr val="0070C0"/>
                </a:solidFill>
              </a:rPr>
              <a:t>characteristic polynomial </a:t>
            </a:r>
            <a:r>
              <a:rPr lang="en-US" sz="2000" dirty="0"/>
              <a:t>of a matrix which is essential for eigenvalue problems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express the signed </a:t>
            </a:r>
            <a:r>
              <a:rPr lang="en-US" sz="2000" i="1" dirty="0"/>
              <a:t>n</a:t>
            </a:r>
            <a:r>
              <a:rPr lang="en-US" sz="2000" dirty="0"/>
              <a:t>-dimensional volumes of </a:t>
            </a:r>
            <a:r>
              <a:rPr lang="en-US" sz="2000" i="1" dirty="0">
                <a:solidFill>
                  <a:srgbClr val="0070C0"/>
                </a:solidFill>
              </a:rPr>
              <a:t>n</a:t>
            </a:r>
            <a:r>
              <a:rPr lang="en-US" sz="2000" dirty="0">
                <a:solidFill>
                  <a:srgbClr val="0070C0"/>
                </a:solidFill>
              </a:rPr>
              <a:t>-dimensional parallelepipeds</a:t>
            </a:r>
            <a:r>
              <a:rPr lang="en-US" sz="2000" dirty="0"/>
              <a:t> in analytic geometry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28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96DF9CA-9C7C-43CD-A6DF-C6BB973BC101}"/>
              </a:ext>
            </a:extLst>
          </p:cNvPr>
          <p:cNvGrpSpPr/>
          <p:nvPr/>
        </p:nvGrpSpPr>
        <p:grpSpPr>
          <a:xfrm>
            <a:off x="2084524" y="3579925"/>
            <a:ext cx="4974952" cy="665432"/>
            <a:chOff x="2084524" y="3579925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/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B53C23-41BF-499F-94DD-DF099920514F}"/>
                </a:ext>
              </a:extLst>
            </p:cNvPr>
            <p:cNvSpPr/>
            <p:nvPr/>
          </p:nvSpPr>
          <p:spPr>
            <a:xfrm>
              <a:off x="2698955" y="357992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8A7AD4-38A9-48FD-899F-812C2EADF477}"/>
                </a:ext>
              </a:extLst>
            </p:cNvPr>
            <p:cNvSpPr/>
            <p:nvPr/>
          </p:nvSpPr>
          <p:spPr>
            <a:xfrm>
              <a:off x="3426542" y="3924333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00B098-642A-48C8-821E-8F14EA618318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3189908" y="3853936"/>
              <a:ext cx="320868" cy="1174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575BC-AF92-4F1F-8B94-BBBF93F05C21}"/>
                </a:ext>
              </a:extLst>
            </p:cNvPr>
            <p:cNvSpPr/>
            <p:nvPr/>
          </p:nvSpPr>
          <p:spPr>
            <a:xfrm>
              <a:off x="4424516" y="3740437"/>
              <a:ext cx="1120878" cy="43794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B5A6F9-DECE-4A90-A35B-70D72ED72594}"/>
              </a:ext>
            </a:extLst>
          </p:cNvPr>
          <p:cNvGrpSpPr/>
          <p:nvPr/>
        </p:nvGrpSpPr>
        <p:grpSpPr>
          <a:xfrm>
            <a:off x="2084524" y="4632267"/>
            <a:ext cx="4974952" cy="665432"/>
            <a:chOff x="2084524" y="4632267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/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55727D-07A9-42B8-9182-EF03F63F19BA}"/>
                </a:ext>
              </a:extLst>
            </p:cNvPr>
            <p:cNvSpPr/>
            <p:nvPr/>
          </p:nvSpPr>
          <p:spPr>
            <a:xfrm>
              <a:off x="3443748" y="4632267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B19667-C434-40DF-AA16-EB0A8AEFFC4A}"/>
                </a:ext>
              </a:extLst>
            </p:cNvPr>
            <p:cNvSpPr/>
            <p:nvPr/>
          </p:nvSpPr>
          <p:spPr>
            <a:xfrm>
              <a:off x="2666997" y="497667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832D68-E2B0-4BF8-AC0C-0337B20DA4FC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3157950" y="4906278"/>
              <a:ext cx="370032" cy="11741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0CA276-83E7-44F5-8A2A-66A751DA605F}"/>
                </a:ext>
              </a:extLst>
            </p:cNvPr>
            <p:cNvSpPr/>
            <p:nvPr/>
          </p:nvSpPr>
          <p:spPr>
            <a:xfrm>
              <a:off x="5891981" y="4792779"/>
              <a:ext cx="1120878" cy="43794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04D9729-3849-4190-A39E-20D62554F7E5}"/>
              </a:ext>
            </a:extLst>
          </p:cNvPr>
          <p:cNvSpPr/>
          <p:nvPr/>
        </p:nvSpPr>
        <p:spPr>
          <a:xfrm>
            <a:off x="5598165" y="3801022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C530B70-537B-4CEE-AF10-20B80E07659C}"/>
              </a:ext>
            </a:extLst>
          </p:cNvPr>
          <p:cNvSpPr/>
          <p:nvPr/>
        </p:nvSpPr>
        <p:spPr>
          <a:xfrm rot="3297557">
            <a:off x="5257048" y="2324054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/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/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∙4=16−12=4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514FC6-FC29-4256-BD5A-B53CFDEC9EBA}"/>
              </a:ext>
            </a:extLst>
          </p:cNvPr>
          <p:cNvSpPr/>
          <p:nvPr/>
        </p:nvSpPr>
        <p:spPr>
          <a:xfrm>
            <a:off x="4661640" y="4988269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3D30A-4439-4849-AB21-FD086B9D966D}"/>
              </a:ext>
            </a:extLst>
          </p:cNvPr>
          <p:cNvGrpSpPr/>
          <p:nvPr/>
        </p:nvGrpSpPr>
        <p:grpSpPr>
          <a:xfrm>
            <a:off x="3024444" y="4924698"/>
            <a:ext cx="280219" cy="280219"/>
            <a:chOff x="3033969" y="4937398"/>
            <a:chExt cx="280219" cy="28021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C49A4DF-CDBE-42C4-BF70-D9235A5CB242}"/>
                </a:ext>
              </a:extLst>
            </p:cNvPr>
            <p:cNvCxnSpPr>
              <a:cxnSpLocks/>
            </p:cNvCxnSpPr>
            <p:nvPr/>
          </p:nvCxnSpPr>
          <p:spPr>
            <a:xfrm>
              <a:off x="3033969" y="4955833"/>
              <a:ext cx="280219" cy="2433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032781-2500-44A1-8A48-C34E41A0D4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1269" y="4955833"/>
              <a:ext cx="280219" cy="2433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A891E33-1A11-449A-8F1E-73588939D88E}"/>
              </a:ext>
            </a:extLst>
          </p:cNvPr>
          <p:cNvSpPr/>
          <p:nvPr/>
        </p:nvSpPr>
        <p:spPr>
          <a:xfrm>
            <a:off x="7278329" y="4902576"/>
            <a:ext cx="368710" cy="36512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9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F20F8747-94C2-406B-A548-8193DBFC6F49}"/>
              </a:ext>
            </a:extLst>
          </p:cNvPr>
          <p:cNvSpPr/>
          <p:nvPr/>
        </p:nvSpPr>
        <p:spPr>
          <a:xfrm rot="3297557">
            <a:off x="788288" y="3656041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/>
          <p:nvPr/>
        </p:nvCxnSpPr>
        <p:spPr>
          <a:xfrm>
            <a:off x="5066071" y="2654710"/>
            <a:ext cx="133472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2494198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</p:cNvCxnSpPr>
          <p:nvPr/>
        </p:nvCxnSpPr>
        <p:spPr>
          <a:xfrm>
            <a:off x="4778477" y="2815222"/>
            <a:ext cx="0" cy="68097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815222"/>
            <a:ext cx="1251761" cy="7391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54E1AA-8EB0-43E9-9FDF-5C712DF42F42}"/>
              </a:ext>
            </a:extLst>
          </p:cNvPr>
          <p:cNvSpPr/>
          <p:nvPr/>
        </p:nvSpPr>
        <p:spPr>
          <a:xfrm>
            <a:off x="1771105" y="4116567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87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0" y="2995199"/>
            <a:ext cx="139188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3" y="2840341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4778477" y="3161365"/>
            <a:ext cx="0" cy="3348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9" y="2466103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73A88-A6D5-40DA-83BA-C57738969A4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6" y="2480386"/>
            <a:ext cx="1" cy="35995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A74838-F10C-4042-8BF3-E8C7AB458B5B}"/>
              </a:ext>
            </a:extLst>
          </p:cNvPr>
          <p:cNvSpPr/>
          <p:nvPr/>
        </p:nvSpPr>
        <p:spPr>
          <a:xfrm>
            <a:off x="5206189" y="3188076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C660573-6262-4566-884B-896CE8B2E597}"/>
              </a:ext>
            </a:extLst>
          </p:cNvPr>
          <p:cNvSpPr/>
          <p:nvPr/>
        </p:nvSpPr>
        <p:spPr>
          <a:xfrm>
            <a:off x="4016476" y="4114063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22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1" y="3353211"/>
            <a:ext cx="13918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3202117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7" y="2535003"/>
            <a:ext cx="1" cy="6671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453272"/>
            <a:ext cx="1251761" cy="739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268F1C-772A-4542-9B68-FE51E655B363}"/>
              </a:ext>
            </a:extLst>
          </p:cNvPr>
          <p:cNvSpPr/>
          <p:nvPr/>
        </p:nvSpPr>
        <p:spPr>
          <a:xfrm>
            <a:off x="6265603" y="4114063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29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/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Notice the definition of  determinant is inherently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recursive</a:t>
                </a:r>
                <a:r>
                  <a:rPr lang="en-US" sz="2000" dirty="0"/>
                  <a:t>:</a:t>
                </a:r>
              </a:p>
              <a:p>
                <a:pPr algn="ctr"/>
                <a:r>
                  <a:rPr lang="en-US" sz="2000" dirty="0"/>
                  <a:t>The determinant of 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matrix is calculated from the determinants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reduced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000" dirty="0"/>
                  <a:t> of size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)×(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and so on and so on</a:t>
                </a:r>
                <a:r>
                  <a:rPr lang="en-US" sz="2000" dirty="0"/>
                  <a:t>, getting down to simple 2 x 2 matrices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blipFill>
                <a:blip r:embed="rId3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4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3C23D-5FE4-449D-AEDA-C727D40A44A9}"/>
              </a:ext>
            </a:extLst>
          </p:cNvPr>
          <p:cNvSpPr txBox="1"/>
          <p:nvPr/>
        </p:nvSpPr>
        <p:spPr>
          <a:xfrm>
            <a:off x="1300238" y="4861658"/>
            <a:ext cx="31685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smaller matrices, where a row and column has been removed, are called the </a:t>
            </a:r>
            <a:r>
              <a:rPr lang="en-US" sz="2000" b="1" dirty="0"/>
              <a:t>cofactors</a:t>
            </a:r>
            <a:r>
              <a:rPr lang="en-US" sz="2000" dirty="0"/>
              <a:t> of the original (larger)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AAF7B-0091-436D-B968-60BC833511C5}"/>
              </a:ext>
            </a:extLst>
          </p:cNvPr>
          <p:cNvSpPr txBox="1"/>
          <p:nvPr/>
        </p:nvSpPr>
        <p:spPr>
          <a:xfrm>
            <a:off x="5176606" y="4861658"/>
            <a:ext cx="3168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the sign in front of each cofactor </a:t>
            </a:r>
            <a:r>
              <a:rPr lang="en-US" sz="2000" b="1" dirty="0"/>
              <a:t>alternates</a:t>
            </a:r>
            <a:r>
              <a:rPr lang="en-US" sz="2000" dirty="0"/>
              <a:t> from positive (+1) to negative (-1)</a:t>
            </a:r>
          </a:p>
        </p:txBody>
      </p:sp>
    </p:spTree>
    <p:extLst>
      <p:ext uri="{BB962C8B-B14F-4D97-AF65-F5344CB8AC3E}">
        <p14:creationId xmlns:p14="http://schemas.microsoft.com/office/powerpoint/2010/main" val="1399501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matrix_algebra.ipynb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F91C7-CCD5-652F-2E5D-88E3C7EEF6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24" y="1799700"/>
            <a:ext cx="6380952" cy="41809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BEC01E0-A891-8385-9292-B12EFFDC3C89}"/>
              </a:ext>
            </a:extLst>
          </p:cNvPr>
          <p:cNvGrpSpPr/>
          <p:nvPr/>
        </p:nvGrpSpPr>
        <p:grpSpPr>
          <a:xfrm>
            <a:off x="5385878" y="2308840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BB137CB-54F3-E978-6CA9-CBC43FC22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FF336E-5964-7F26-41E1-AD5CA3C059D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50D36-3FD8-E5B5-4F33-28B1915282E5}"/>
              </a:ext>
            </a:extLst>
          </p:cNvPr>
          <p:cNvGrpSpPr/>
          <p:nvPr/>
        </p:nvGrpSpPr>
        <p:grpSpPr>
          <a:xfrm>
            <a:off x="4671734" y="2745476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4EB8236-0412-3ECF-20E0-62A859449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E79B2A-4F12-532D-2BC1-D03113ABFD4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305E51-C1CB-B9A5-1AC1-D13407C526A5}"/>
              </a:ext>
            </a:extLst>
          </p:cNvPr>
          <p:cNvGrpSpPr/>
          <p:nvPr/>
        </p:nvGrpSpPr>
        <p:grpSpPr>
          <a:xfrm>
            <a:off x="5929663" y="2983571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21A1D5-5FA3-E165-32BE-E9417A215BD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B33E03-01D6-525C-4501-08422FE6E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CA2DAD-9146-589B-EE5D-711D35A9E8F4}"/>
              </a:ext>
            </a:extLst>
          </p:cNvPr>
          <p:cNvGrpSpPr/>
          <p:nvPr/>
        </p:nvGrpSpPr>
        <p:grpSpPr>
          <a:xfrm>
            <a:off x="2659147" y="4480904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8D2364-8E03-F83F-B1F2-E7B647DDEAA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9FADA15-1601-6A03-95CA-D5BF29878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194FE-7CFE-2876-FBCA-155EE797931E}"/>
              </a:ext>
            </a:extLst>
          </p:cNvPr>
          <p:cNvGrpSpPr/>
          <p:nvPr/>
        </p:nvGrpSpPr>
        <p:grpSpPr>
          <a:xfrm>
            <a:off x="5753465" y="3445669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15B258-9A1B-F736-447D-C2A04BD6B92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7FA38E7-9556-30C8-58B2-8F23358874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827E84-D0A9-51A3-E2BD-1BE0675955F9}"/>
              </a:ext>
            </a:extLst>
          </p:cNvPr>
          <p:cNvGrpSpPr/>
          <p:nvPr/>
        </p:nvGrpSpPr>
        <p:grpSpPr>
          <a:xfrm>
            <a:off x="3843324" y="5112990"/>
            <a:ext cx="1076632" cy="369332"/>
            <a:chOff x="2157212" y="5373058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3C570C-6AFE-93E6-2778-58D31C88F2FA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D2BF2B-664F-C345-D8EA-AF93CCD78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5D98E7-CC07-8F2A-049C-8BB250B04C5F}"/>
              </a:ext>
            </a:extLst>
          </p:cNvPr>
          <p:cNvGrpSpPr/>
          <p:nvPr/>
        </p:nvGrpSpPr>
        <p:grpSpPr>
          <a:xfrm>
            <a:off x="7064290" y="3658301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884FD9-3247-661A-6F92-0FB9B5C2C5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BC70575-5C26-7018-E1FD-A543BC88E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7FF3A3F-81C1-86A2-6334-4703BE5A0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138" y="4374468"/>
            <a:ext cx="4343212" cy="652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0E0B407-C4F0-8F93-A135-F59431A11087}"/>
              </a:ext>
            </a:extLst>
          </p:cNvPr>
          <p:cNvSpPr/>
          <p:nvPr/>
        </p:nvSpPr>
        <p:spPr>
          <a:xfrm>
            <a:off x="3769519" y="3753780"/>
            <a:ext cx="2871787" cy="2145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97E155-1F47-980F-C895-81215AA7F26B}"/>
              </a:ext>
            </a:extLst>
          </p:cNvPr>
          <p:cNvGrpSpPr/>
          <p:nvPr/>
        </p:nvGrpSpPr>
        <p:grpSpPr>
          <a:xfrm>
            <a:off x="2425354" y="5547712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4567BE-A94B-A3F8-4AEB-ACD7AB6727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274351-8BB8-E504-3185-981C7B4F31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02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1E096-96F7-CD09-F416-E519EE997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7B33-DC65-FA55-60CB-2A8A3D09D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457E9-25EF-F239-D357-AF96A927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7C73CF-7AFB-2F7D-E63E-0910F73EE3A9}"/>
              </a:ext>
            </a:extLst>
          </p:cNvPr>
          <p:cNvGrpSpPr/>
          <p:nvPr/>
        </p:nvGrpSpPr>
        <p:grpSpPr>
          <a:xfrm>
            <a:off x="5192758" y="1532084"/>
            <a:ext cx="3113510" cy="942679"/>
            <a:chOff x="5222182" y="1792826"/>
            <a:chExt cx="3113510" cy="9426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7A5B269-84E3-1E33-2FF6-7D2D57D9BD7C}"/>
                    </a:ext>
                  </a:extLst>
                </p:cNvPr>
                <p:cNvSpPr txBox="1"/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𝐵𝑎𝑠𝑖𝑠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𝑉𝑒𝑐𝑡𝑜𝑟𝑠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7A5B269-84E3-1E33-2FF6-7D2D57D9B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blipFill>
                  <a:blip r:embed="rId3"/>
                  <a:stretch>
                    <a:fillRect l="-2332" t="-16667" r="-1516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6F938C-C578-E6D4-FC46-033BBC141359}"/>
                </a:ext>
              </a:extLst>
            </p:cNvPr>
            <p:cNvSpPr txBox="1"/>
            <p:nvPr/>
          </p:nvSpPr>
          <p:spPr>
            <a:xfrm>
              <a:off x="5222182" y="2089174"/>
              <a:ext cx="311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 hat indicates a </a:t>
              </a:r>
              <a:r>
                <a:rPr lang="en-US" b="1" dirty="0">
                  <a:solidFill>
                    <a:srgbClr val="7030A0"/>
                  </a:solidFill>
                </a:rPr>
                <a:t>Unit</a:t>
              </a:r>
              <a:r>
                <a:rPr lang="en-US" dirty="0">
                  <a:solidFill>
                    <a:srgbClr val="7030A0"/>
                  </a:solidFill>
                </a:rPr>
                <a:t> Vector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(length is 1)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992356F-B93F-A072-2C2F-BC2E856396B8}"/>
              </a:ext>
            </a:extLst>
          </p:cNvPr>
          <p:cNvGrpSpPr/>
          <p:nvPr/>
        </p:nvGrpSpPr>
        <p:grpSpPr>
          <a:xfrm>
            <a:off x="5114442" y="4012344"/>
            <a:ext cx="3270142" cy="1036336"/>
            <a:chOff x="5114442" y="3815910"/>
            <a:chExt cx="3270142" cy="1036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37FF36-3BE3-D428-2D43-EFB3CB782BBA}"/>
                    </a:ext>
                  </a:extLst>
                </p:cNvPr>
                <p:cNvSpPr txBox="1"/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A37FF36-3BE3-D428-2D43-EFB3CB782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blipFill>
                  <a:blip r:embed="rId4"/>
                  <a:stretch>
                    <a:fillRect l="-1956" t="-32075" r="-1222" b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B8F750-1FA0-EB79-2477-F536191916A2}"/>
                </a:ext>
              </a:extLst>
            </p:cNvPr>
            <p:cNvSpPr txBox="1"/>
            <p:nvPr/>
          </p:nvSpPr>
          <p:spPr>
            <a:xfrm>
              <a:off x="5114442" y="4205915"/>
              <a:ext cx="3270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Vectors</a:t>
              </a:r>
              <a:r>
                <a:rPr lang="en-US" dirty="0">
                  <a:solidFill>
                    <a:srgbClr val="7030A0"/>
                  </a:solidFill>
                </a:rPr>
                <a:t> are basis independent,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but the </a:t>
              </a:r>
              <a:r>
                <a:rPr lang="en-US" i="1" dirty="0">
                  <a:solidFill>
                    <a:srgbClr val="7030A0"/>
                  </a:solidFill>
                </a:rPr>
                <a:t>components</a:t>
              </a:r>
              <a:r>
                <a:rPr lang="en-US" dirty="0">
                  <a:solidFill>
                    <a:srgbClr val="7030A0"/>
                  </a:solidFill>
                </a:rPr>
                <a:t> are not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D3F642-68B5-3A05-3B5D-D3D8AE2E9FCE}"/>
              </a:ext>
            </a:extLst>
          </p:cNvPr>
          <p:cNvGrpSpPr/>
          <p:nvPr/>
        </p:nvGrpSpPr>
        <p:grpSpPr>
          <a:xfrm>
            <a:off x="5585510" y="2722920"/>
            <a:ext cx="2357761" cy="958754"/>
            <a:chOff x="5585510" y="2791785"/>
            <a:chExt cx="2357761" cy="958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153259-5B8F-A1D6-E288-F19B76EA36E9}"/>
                    </a:ext>
                  </a:extLst>
                </p:cNvPr>
                <p:cNvSpPr txBox="1"/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𝐶𝑜𝑚𝑝𝑜𝑛𝑒𝑛𝑡𝑠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153259-5B8F-A1D6-E288-F19B76EA3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blipFill>
                  <a:blip r:embed="rId5"/>
                  <a:stretch>
                    <a:fillRect l="-2326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E5370C-C66C-B44E-40B9-53E277ABFDD0}"/>
                    </a:ext>
                  </a:extLst>
                </p:cNvPr>
                <p:cNvSpPr txBox="1"/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How much of each </a:t>
                  </a:r>
                  <a:r>
                    <a:rPr lang="en-US" u="sng" dirty="0">
                      <a:solidFill>
                        <a:srgbClr val="7030A0"/>
                      </a:solidFill>
                    </a:rPr>
                    <a:t>basis</a:t>
                  </a:r>
                  <a:r>
                    <a:rPr lang="en-US" dirty="0">
                      <a:solidFill>
                        <a:srgbClr val="7030A0"/>
                      </a:solidFill>
                    </a:rPr>
                    <a:t> makes up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E5370C-C66C-B44E-40B9-53E277ABFD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blipFill>
                  <a:blip r:embed="rId6"/>
                  <a:stretch>
                    <a:fillRect t="-5660" r="-524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14316D3-3258-B369-88DE-F24B79591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34" y="1329848"/>
            <a:ext cx="4278323" cy="40483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2ECA4F-ECA8-2BDE-477B-07AA47FAD670}"/>
              </a:ext>
            </a:extLst>
          </p:cNvPr>
          <p:cNvCxnSpPr>
            <a:cxnSpLocks/>
          </p:cNvCxnSpPr>
          <p:nvPr/>
        </p:nvCxnSpPr>
        <p:spPr>
          <a:xfrm flipH="1">
            <a:off x="7943271" y="3617317"/>
            <a:ext cx="135255" cy="4944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A9D70C7-4FF8-8EEA-14CC-08033D4AFBA1}"/>
              </a:ext>
            </a:extLst>
          </p:cNvPr>
          <p:cNvSpPr/>
          <p:nvPr/>
        </p:nvSpPr>
        <p:spPr>
          <a:xfrm>
            <a:off x="3128607" y="2138638"/>
            <a:ext cx="182880" cy="182880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581AA5-A191-30D0-0EF1-E53EFFF59151}"/>
                  </a:ext>
                </a:extLst>
              </p:cNvPr>
              <p:cNvSpPr txBox="1"/>
              <p:nvPr/>
            </p:nvSpPr>
            <p:spPr>
              <a:xfrm>
                <a:off x="3311487" y="1919841"/>
                <a:ext cx="8031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(2, 3, 5)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581AA5-A191-30D0-0EF1-E53EFFF59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487" y="1919841"/>
                <a:ext cx="80310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0A3431-A611-0E2C-6AA9-26DC63D836E2}"/>
                  </a:ext>
                </a:extLst>
              </p:cNvPr>
              <p:cNvSpPr txBox="1"/>
              <p:nvPr/>
            </p:nvSpPr>
            <p:spPr>
              <a:xfrm>
                <a:off x="723511" y="5519988"/>
                <a:ext cx="1718163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2828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n>
                                <a:solidFill>
                                  <a:srgbClr val="2828FF"/>
                                </a:solidFill>
                              </a:ln>
                              <a:solidFill>
                                <a:srgbClr val="2828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n>
                                <a:solidFill>
                                  <a:srgbClr val="E12828"/>
                                </a:solidFill>
                              </a:ln>
                              <a:solidFill>
                                <a:srgbClr val="E12828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n>
                                <a:solidFill>
                                  <a:srgbClr val="E12828"/>
                                </a:solidFill>
                              </a:ln>
                              <a:solidFill>
                                <a:srgbClr val="E1282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n>
                                <a:solidFill>
                                  <a:srgbClr val="28C828"/>
                                </a:solidFill>
                              </a:ln>
                              <a:solidFill>
                                <a:srgbClr val="28C828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n>
                                <a:solidFill>
                                  <a:srgbClr val="28C828"/>
                                </a:solidFill>
                              </a:ln>
                              <a:solidFill>
                                <a:srgbClr val="28C828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0A3431-A611-0E2C-6AA9-26DC63D83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11" y="5519988"/>
                <a:ext cx="1718163" cy="291811"/>
              </a:xfrm>
              <a:prstGeom prst="rect">
                <a:avLst/>
              </a:prstGeom>
              <a:blipFill>
                <a:blip r:embed="rId9"/>
                <a:stretch>
                  <a:fillRect l="-3191" t="-40426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180E56-E6F9-E2A0-16AB-0AA6438A687D}"/>
                  </a:ext>
                </a:extLst>
              </p:cNvPr>
              <p:cNvSpPr txBox="1"/>
              <p:nvPr/>
            </p:nvSpPr>
            <p:spPr>
              <a:xfrm>
                <a:off x="723511" y="6032282"/>
                <a:ext cx="1211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2, 3, 5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E180E56-E6F9-E2A0-16AB-0AA6438A6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11" y="6032282"/>
                <a:ext cx="1211935" cy="276999"/>
              </a:xfrm>
              <a:prstGeom prst="rect">
                <a:avLst/>
              </a:prstGeom>
              <a:blipFill>
                <a:blip r:embed="rId10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982FAF4-C328-AA2F-67F6-488F73B6E4B8}"/>
              </a:ext>
            </a:extLst>
          </p:cNvPr>
          <p:cNvSpPr txBox="1"/>
          <p:nvPr/>
        </p:nvSpPr>
        <p:spPr>
          <a:xfrm>
            <a:off x="382534" y="1821018"/>
            <a:ext cx="1821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is any “directed”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line segment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F3F15-55D1-B39E-2ACB-8DC9542A4D5B}"/>
              </a:ext>
            </a:extLst>
          </p:cNvPr>
          <p:cNvSpPr txBox="1"/>
          <p:nvPr/>
        </p:nvSpPr>
        <p:spPr>
          <a:xfrm>
            <a:off x="7844221" y="3273532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Boldface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FD77BE-AEB8-0FC3-466A-5AD29D11E629}"/>
                  </a:ext>
                </a:extLst>
              </p:cNvPr>
              <p:cNvSpPr txBox="1"/>
              <p:nvPr/>
            </p:nvSpPr>
            <p:spPr>
              <a:xfrm>
                <a:off x="3412824" y="5743165"/>
                <a:ext cx="1504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FD77BE-AEB8-0FC3-466A-5AD29D11E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824" y="5743165"/>
                <a:ext cx="1504899" cy="276999"/>
              </a:xfrm>
              <a:prstGeom prst="rect">
                <a:avLst/>
              </a:prstGeom>
              <a:blipFill>
                <a:blip r:embed="rId11"/>
                <a:stretch>
                  <a:fillRect l="-202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BEA16CE-BA45-8158-9662-A34B82C260C8}"/>
              </a:ext>
            </a:extLst>
          </p:cNvPr>
          <p:cNvSpPr txBox="1"/>
          <p:nvPr/>
        </p:nvSpPr>
        <p:spPr>
          <a:xfrm>
            <a:off x="3377312" y="5984680"/>
            <a:ext cx="165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“row”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B48FA1-789B-4CDD-78AF-D9C8C55F4216}"/>
                  </a:ext>
                </a:extLst>
              </p:cNvPr>
              <p:cNvSpPr txBox="1"/>
              <p:nvPr/>
            </p:nvSpPr>
            <p:spPr>
              <a:xfrm>
                <a:off x="6035937" y="5499175"/>
                <a:ext cx="809324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B48FA1-789B-4CDD-78AF-D9C8C55F4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37" y="5499175"/>
                <a:ext cx="809324" cy="7326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80CF4A5-21CF-350E-5940-05C07B80ECDB}"/>
              </a:ext>
            </a:extLst>
          </p:cNvPr>
          <p:cNvSpPr txBox="1"/>
          <p:nvPr/>
        </p:nvSpPr>
        <p:spPr>
          <a:xfrm>
            <a:off x="6845261" y="5570450"/>
            <a:ext cx="1387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“column”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67333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12EBC2-12AF-8563-B1D4-2C25E1F59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5" y="1467921"/>
            <a:ext cx="4710563" cy="42649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matrix_algebra.ipynb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1742660" y="1453213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4620297" y="535769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0EF521D-A024-7465-AD96-FFA0E4DC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27" y="2973470"/>
            <a:ext cx="4763419" cy="3157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58D4C03-D55B-BAF3-65C1-69AE88C2BF28}"/>
              </a:ext>
            </a:extLst>
          </p:cNvPr>
          <p:cNvSpPr/>
          <p:nvPr/>
        </p:nvSpPr>
        <p:spPr>
          <a:xfrm>
            <a:off x="4468699" y="5843588"/>
            <a:ext cx="1301070" cy="23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4B0113F-E56C-A81E-DCBF-6E0D3C5F9C36}"/>
              </a:ext>
            </a:extLst>
          </p:cNvPr>
          <p:cNvSpPr/>
          <p:nvPr/>
        </p:nvSpPr>
        <p:spPr>
          <a:xfrm>
            <a:off x="6457950" y="5020748"/>
            <a:ext cx="2057400" cy="995516"/>
          </a:xfrm>
          <a:prstGeom prst="wedgeRoundRectCallout">
            <a:avLst>
              <a:gd name="adj1" fmla="val -81085"/>
              <a:gd name="adj2" fmla="val 41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Determinants can get quite large!</a:t>
            </a:r>
          </a:p>
        </p:txBody>
      </p:sp>
    </p:spTree>
    <p:extLst>
      <p:ext uri="{BB962C8B-B14F-4D97-AF65-F5344CB8AC3E}">
        <p14:creationId xmlns:p14="http://schemas.microsoft.com/office/powerpoint/2010/main" val="36626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CC8FF-752B-4D78-8B7A-309D4FE22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09"/>
          <a:stretch/>
        </p:blipFill>
        <p:spPr>
          <a:xfrm>
            <a:off x="934537" y="1428214"/>
            <a:ext cx="7159664" cy="4798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49DF83-889E-4D9F-BFB6-EFBBEAACDDC5}"/>
              </a:ext>
            </a:extLst>
          </p:cNvPr>
          <p:cNvSpPr/>
          <p:nvPr/>
        </p:nvSpPr>
        <p:spPr>
          <a:xfrm>
            <a:off x="1855661" y="5372100"/>
            <a:ext cx="1455098" cy="35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6ADB401-5F7D-4658-8786-548BD4C201A0}"/>
              </a:ext>
            </a:extLst>
          </p:cNvPr>
          <p:cNvSpPr/>
          <p:nvPr/>
        </p:nvSpPr>
        <p:spPr>
          <a:xfrm>
            <a:off x="4231883" y="5615321"/>
            <a:ext cx="2057400" cy="995516"/>
          </a:xfrm>
          <a:prstGeom prst="wedgeRoundRectCallout">
            <a:avLst>
              <a:gd name="adj1" fmla="val -96411"/>
              <a:gd name="adj2" fmla="val -53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seek independent confirmation!</a:t>
            </a:r>
          </a:p>
        </p:txBody>
      </p:sp>
    </p:spTree>
    <p:extLst>
      <p:ext uri="{BB962C8B-B14F-4D97-AF65-F5344CB8AC3E}">
        <p14:creationId xmlns:p14="http://schemas.microsoft.com/office/powerpoint/2010/main" val="279217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2415" t="-2174" r="-531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blipFill>
                <a:blip r:embed="rId7"/>
                <a:stretch>
                  <a:fillRect l="-2235" t="-2222" r="-3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blipFill>
                <a:blip r:embed="rId8"/>
                <a:stretch>
                  <a:fillRect l="-2168" t="-4444" r="-18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14545A-3B2E-44EA-BF46-8B370B31C63D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flipH="1">
            <a:off x="2326366" y="2190821"/>
            <a:ext cx="1589839" cy="10730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EE07DD-A4BA-4397-8A32-CBF4B3E3762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56667" y="2618415"/>
            <a:ext cx="1180358" cy="141385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FB07CC-AC6B-4304-BC16-737A373826F2}"/>
              </a:ext>
            </a:extLst>
          </p:cNvPr>
          <p:cNvCxnSpPr>
            <a:cxnSpLocks/>
          </p:cNvCxnSpPr>
          <p:nvPr/>
        </p:nvCxnSpPr>
        <p:spPr>
          <a:xfrm>
            <a:off x="4171950" y="2618415"/>
            <a:ext cx="1343025" cy="6105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C3388CE-42AD-4B38-9353-AF4C95E8324A}"/>
              </a:ext>
            </a:extLst>
          </p:cNvPr>
          <p:cNvSpPr/>
          <p:nvPr/>
        </p:nvSpPr>
        <p:spPr>
          <a:xfrm>
            <a:off x="6799006" y="5202896"/>
            <a:ext cx="877529" cy="6743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/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−(47)(3)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8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33" grpId="0" animBg="1"/>
      <p:bldP spid="5" grpId="0"/>
      <p:bldP spid="15" grpId="0"/>
      <p:bldP spid="21" grpId="0"/>
      <p:bldP spid="22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6280" t="-2174" r="-144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blipFill>
                <a:blip r:embed="rId7"/>
                <a:stretch>
                  <a:fillRect l="-2266" t="-2222" r="-311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blipFill>
                <a:blip r:embed="rId8"/>
                <a:stretch>
                  <a:fillRect l="-1099" t="-4444" r="-109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5F525-26AB-4768-ABB1-6FF571874AB6}"/>
              </a:ext>
            </a:extLst>
          </p:cNvPr>
          <p:cNvCxnSpPr>
            <a:cxnSpLocks/>
          </p:cNvCxnSpPr>
          <p:nvPr/>
        </p:nvCxnSpPr>
        <p:spPr>
          <a:xfrm flipH="1">
            <a:off x="2750576" y="2329320"/>
            <a:ext cx="1814500" cy="9345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3C24FE-F840-4661-AE0E-204E16CD04B9}"/>
              </a:ext>
            </a:extLst>
          </p:cNvPr>
          <p:cNvCxnSpPr>
            <a:cxnSpLocks/>
          </p:cNvCxnSpPr>
          <p:nvPr/>
        </p:nvCxnSpPr>
        <p:spPr>
          <a:xfrm flipV="1">
            <a:off x="3045542" y="2643190"/>
            <a:ext cx="1526459" cy="13315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06EC1A-263E-4311-A66F-3866C15B6F8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697361" y="2643190"/>
            <a:ext cx="1333970" cy="6248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503FBB-F871-4830-8B2A-0E1BBD71A49A}"/>
              </a:ext>
            </a:extLst>
          </p:cNvPr>
          <p:cNvSpPr/>
          <p:nvPr/>
        </p:nvSpPr>
        <p:spPr>
          <a:xfrm>
            <a:off x="6968613" y="5232393"/>
            <a:ext cx="877529" cy="6743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/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−(7)(−16)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520163D-825E-0EA3-0528-43E4ECFAC213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2CF65A-7E30-8E69-DB77-24FA65B8C354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7A16BE-DE42-38F1-4C74-BCD598E1E4F1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72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4" grpId="0" animBg="1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C1B756C-5F3F-45EF-BEDB-026EC888B448}"/>
              </a:ext>
            </a:extLst>
          </p:cNvPr>
          <p:cNvSpPr/>
          <p:nvPr/>
        </p:nvSpPr>
        <p:spPr>
          <a:xfrm>
            <a:off x="5223974" y="4660491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75DA84-C727-4BFA-8056-F79AAE794D78}"/>
              </a:ext>
            </a:extLst>
          </p:cNvPr>
          <p:cNvSpPr/>
          <p:nvPr/>
        </p:nvSpPr>
        <p:spPr>
          <a:xfrm>
            <a:off x="1711400" y="3643983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18FED0-30CB-4A4D-B2EE-E78EC0141234}"/>
              </a:ext>
            </a:extLst>
          </p:cNvPr>
          <p:cNvSpPr/>
          <p:nvPr/>
        </p:nvSpPr>
        <p:spPr>
          <a:xfrm>
            <a:off x="1711400" y="4603367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B2E039-C3A6-425A-B6F1-F43E1E81C889}"/>
              </a:ext>
            </a:extLst>
          </p:cNvPr>
          <p:cNvSpPr/>
          <p:nvPr/>
        </p:nvSpPr>
        <p:spPr>
          <a:xfrm>
            <a:off x="3927401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02244-44D0-4270-8FB8-23A9E0722696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7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8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9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0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5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6" grpId="0" animBg="1"/>
      <p:bldP spid="27" grpId="0" animBg="1"/>
      <p:bldP spid="28" grpId="0" animBg="1"/>
      <p:bldP spid="29" grpId="0" animBg="1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28EC950-243A-497F-96BE-FF3CB51A89FC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3A2B0-5AE4-4E1D-8FB2-AD348F8E7FB0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83AAE2-9E79-48AA-AC90-2B5867CE8788}"/>
              </a:ext>
            </a:extLst>
          </p:cNvPr>
          <p:cNvSpPr/>
          <p:nvPr/>
        </p:nvSpPr>
        <p:spPr>
          <a:xfrm>
            <a:off x="5223974" y="3252020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C633A-57AD-4360-A2AA-4942C00B39F2}"/>
              </a:ext>
            </a:extLst>
          </p:cNvPr>
          <p:cNvSpPr/>
          <p:nvPr/>
        </p:nvSpPr>
        <p:spPr>
          <a:xfrm>
            <a:off x="1711400" y="3304769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C0429A6D-2736-85EE-1290-AD7E2A16075D}"/>
              </a:ext>
            </a:extLst>
          </p:cNvPr>
          <p:cNvSpPr/>
          <p:nvPr/>
        </p:nvSpPr>
        <p:spPr>
          <a:xfrm flipH="1">
            <a:off x="3981592" y="1955733"/>
            <a:ext cx="1166967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2856C-4495-7336-9D90-73E5B7B760AC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x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E2EE74-24EE-5E31-9D44-67164979E21A}"/>
              </a:ext>
            </a:extLst>
          </p:cNvPr>
          <p:cNvCxnSpPr/>
          <p:nvPr/>
        </p:nvCxnSpPr>
        <p:spPr>
          <a:xfrm flipH="1">
            <a:off x="4493063" y="2403405"/>
            <a:ext cx="559676" cy="80471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8C457E-E30E-D470-6F1A-71D3682BB498}"/>
              </a:ext>
            </a:extLst>
          </p:cNvPr>
          <p:cNvCxnSpPr>
            <a:cxnSpLocks/>
          </p:cNvCxnSpPr>
          <p:nvPr/>
        </p:nvCxnSpPr>
        <p:spPr>
          <a:xfrm flipH="1">
            <a:off x="4545897" y="2753590"/>
            <a:ext cx="502512" cy="69309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5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3" grpId="0" animBg="1"/>
      <p:bldP spid="24" grpId="0" animBg="1"/>
      <p:bldP spid="21" grpId="0"/>
      <p:bldP spid="8" grpId="0" animBg="1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5D795C0-137D-4071-BDA0-C0296B438EB2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52FF7-7943-4849-B9C2-415ABADABDA5}"/>
              </a:ext>
            </a:extLst>
          </p:cNvPr>
          <p:cNvSpPr/>
          <p:nvPr/>
        </p:nvSpPr>
        <p:spPr>
          <a:xfrm>
            <a:off x="3917568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B97502-26CE-4EBC-89BA-78608E09DF57}"/>
              </a:ext>
            </a:extLst>
          </p:cNvPr>
          <p:cNvSpPr/>
          <p:nvPr/>
        </p:nvSpPr>
        <p:spPr>
          <a:xfrm>
            <a:off x="5223974" y="3967315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F31499-3804-41B5-87D9-3A76A8F1764A}"/>
              </a:ext>
            </a:extLst>
          </p:cNvPr>
          <p:cNvSpPr/>
          <p:nvPr/>
        </p:nvSpPr>
        <p:spPr>
          <a:xfrm>
            <a:off x="1711400" y="4278160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71C61C7A-8D3C-B5F8-9BC5-D08EAB8DE0AA}"/>
              </a:ext>
            </a:extLst>
          </p:cNvPr>
          <p:cNvSpPr/>
          <p:nvPr/>
        </p:nvSpPr>
        <p:spPr>
          <a:xfrm flipH="1">
            <a:off x="4482058" y="1940743"/>
            <a:ext cx="666500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A34BF-C7D0-D47D-CB05-7D9FE0926CF7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y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</p:spTree>
    <p:extLst>
      <p:ext uri="{BB962C8B-B14F-4D97-AF65-F5344CB8AC3E}">
        <p14:creationId xmlns:p14="http://schemas.microsoft.com/office/powerpoint/2010/main" val="300581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3" grpId="0" animBg="1"/>
      <p:bldP spid="24" grpId="0" animBg="1"/>
      <p:bldP spid="12" grpId="0"/>
      <p:bldP spid="8" grpId="0" animBg="1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/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/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blipFill>
                <a:blip r:embed="rId10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D6D5AE9-FD9C-4C10-8C34-9BAE946CC34E}"/>
              </a:ext>
            </a:extLst>
          </p:cNvPr>
          <p:cNvSpPr/>
          <p:nvPr/>
        </p:nvSpPr>
        <p:spPr>
          <a:xfrm>
            <a:off x="6987182" y="3278055"/>
            <a:ext cx="895831" cy="7630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CC6AE-CD74-421F-9B62-40FCC85F2E3C}"/>
              </a:ext>
            </a:extLst>
          </p:cNvPr>
          <p:cNvSpPr/>
          <p:nvPr/>
        </p:nvSpPr>
        <p:spPr>
          <a:xfrm>
            <a:off x="6987182" y="4244303"/>
            <a:ext cx="895831" cy="7630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/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/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)+7(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blipFill>
                <a:blip r:embed="rId16"/>
                <a:stretch>
                  <a:fillRect l="-2703" t="-2174" r="-23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)−5(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blipFill>
                <a:blip r:embed="rId17"/>
                <a:stretch>
                  <a:fillRect l="-2469" t="-2174" r="-24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3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2" grpId="0"/>
      <p:bldP spid="23" grpId="0"/>
      <p:bldP spid="8" grpId="0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9" y="2666314"/>
            <a:ext cx="4886675" cy="2348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4062" y="1836615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Three Equations and Three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6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Cramer’s Rule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9" y="1534035"/>
            <a:ext cx="8674482" cy="47150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51BB98E-D129-44C2-9A7F-90F74A788A21}"/>
              </a:ext>
            </a:extLst>
          </p:cNvPr>
          <p:cNvSpPr/>
          <p:nvPr/>
        </p:nvSpPr>
        <p:spPr>
          <a:xfrm>
            <a:off x="6203731" y="1426787"/>
            <a:ext cx="2530366" cy="1012670"/>
          </a:xfrm>
          <a:prstGeom prst="wedgeRectCallout">
            <a:avLst>
              <a:gd name="adj1" fmla="val -45604"/>
              <a:gd name="adj2" fmla="val 115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Second, we create an additional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overlay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matrix for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each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unknown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6A199C9-28C6-7FB9-5FCC-9F7DC8599407}"/>
              </a:ext>
            </a:extLst>
          </p:cNvPr>
          <p:cNvSpPr/>
          <p:nvPr/>
        </p:nvSpPr>
        <p:spPr>
          <a:xfrm>
            <a:off x="1169276" y="2183524"/>
            <a:ext cx="1770994" cy="1330617"/>
          </a:xfrm>
          <a:prstGeom prst="wedgeRectCallout">
            <a:avLst>
              <a:gd name="adj1" fmla="val -36340"/>
              <a:gd name="adj2" fmla="val 79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First, we create a matrix from the unknown coefficients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E8893-5DCB-4268-F4FB-6E5811B242ED}"/>
              </a:ext>
            </a:extLst>
          </p:cNvPr>
          <p:cNvSpPr/>
          <p:nvPr/>
        </p:nvSpPr>
        <p:spPr>
          <a:xfrm>
            <a:off x="1947041" y="5628290"/>
            <a:ext cx="882869" cy="6208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C7E91-E134-A963-E62A-EB101A9CA12B}"/>
              </a:ext>
            </a:extLst>
          </p:cNvPr>
          <p:cNvSpPr/>
          <p:nvPr/>
        </p:nvSpPr>
        <p:spPr>
          <a:xfrm>
            <a:off x="4162097" y="5628290"/>
            <a:ext cx="882869" cy="6208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EB64E1-539F-173A-53B8-3E1B7647F98D}"/>
              </a:ext>
            </a:extLst>
          </p:cNvPr>
          <p:cNvSpPr/>
          <p:nvPr/>
        </p:nvSpPr>
        <p:spPr>
          <a:xfrm>
            <a:off x="6408685" y="5628290"/>
            <a:ext cx="882869" cy="6208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13C1E-44D1-D60B-420F-8A5A2BE44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8AE9-AA74-4818-BD49-D3D2AE82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FBF1B-EDCE-4CDA-1365-7559289F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F2C6A9-534F-C2C6-5501-4053361E5EB9}"/>
              </a:ext>
            </a:extLst>
          </p:cNvPr>
          <p:cNvGrpSpPr/>
          <p:nvPr/>
        </p:nvGrpSpPr>
        <p:grpSpPr>
          <a:xfrm>
            <a:off x="5324160" y="5032265"/>
            <a:ext cx="2938561" cy="968200"/>
            <a:chOff x="5328868" y="5402666"/>
            <a:chExt cx="2938561" cy="968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9C8112-A62E-A506-9505-7982108140B0}"/>
                    </a:ext>
                  </a:extLst>
                </p:cNvPr>
                <p:cNvSpPr txBox="1"/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9C8112-A62E-A506-9505-798210814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0B03EC4-E64C-C9CE-6245-670DAE672FB1}"/>
                    </a:ext>
                  </a:extLst>
                </p:cNvPr>
                <p:cNvSpPr txBox="1"/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basis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0B03EC4-E64C-C9CE-6245-670DAE672F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blipFill>
                  <a:blip r:embed="rId4"/>
                  <a:stretch>
                    <a:fillRect t="-3175" r="-1311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47FFF1-63C2-186B-94FD-A97FF780C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34" y="1329848"/>
            <a:ext cx="4278323" cy="40483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0853CFD-60C3-9D0D-DC18-9FFEAB620FD9}"/>
              </a:ext>
            </a:extLst>
          </p:cNvPr>
          <p:cNvSpPr/>
          <p:nvPr/>
        </p:nvSpPr>
        <p:spPr>
          <a:xfrm>
            <a:off x="3128607" y="2138638"/>
            <a:ext cx="182880" cy="182880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EB1549-24ED-70E5-AF68-0AC42E1378A3}"/>
                  </a:ext>
                </a:extLst>
              </p:cNvPr>
              <p:cNvSpPr txBox="1"/>
              <p:nvPr/>
            </p:nvSpPr>
            <p:spPr>
              <a:xfrm>
                <a:off x="3311487" y="1919841"/>
                <a:ext cx="8031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(2, 3, 5)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EB1549-24ED-70E5-AF68-0AC42E137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487" y="1919841"/>
                <a:ext cx="80310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24EE4C-B312-3441-CFD4-4460DF96A6B8}"/>
                  </a:ext>
                </a:extLst>
              </p:cNvPr>
              <p:cNvSpPr txBox="1"/>
              <p:nvPr/>
            </p:nvSpPr>
            <p:spPr>
              <a:xfrm>
                <a:off x="723511" y="5519988"/>
                <a:ext cx="1718163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2828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n>
                                <a:solidFill>
                                  <a:srgbClr val="2828FF"/>
                                </a:solidFill>
                              </a:ln>
                              <a:solidFill>
                                <a:srgbClr val="2828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n>
                                <a:solidFill>
                                  <a:srgbClr val="E12828"/>
                                </a:solidFill>
                              </a:ln>
                              <a:solidFill>
                                <a:srgbClr val="E12828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n>
                                <a:solidFill>
                                  <a:srgbClr val="E12828"/>
                                </a:solidFill>
                              </a:ln>
                              <a:solidFill>
                                <a:srgbClr val="E1282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n>
                                <a:solidFill>
                                  <a:srgbClr val="28C828"/>
                                </a:solidFill>
                              </a:ln>
                              <a:solidFill>
                                <a:srgbClr val="28C828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n>
                                <a:solidFill>
                                  <a:srgbClr val="28C828"/>
                                </a:solidFill>
                              </a:ln>
                              <a:solidFill>
                                <a:srgbClr val="28C828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24EE4C-B312-3441-CFD4-4460DF96A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11" y="5519988"/>
                <a:ext cx="1718163" cy="291811"/>
              </a:xfrm>
              <a:prstGeom prst="rect">
                <a:avLst/>
              </a:prstGeom>
              <a:blipFill>
                <a:blip r:embed="rId7"/>
                <a:stretch>
                  <a:fillRect l="-3191" t="-40426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CCC5C6-D7A0-DBCB-93F3-AAF7E61F751A}"/>
                  </a:ext>
                </a:extLst>
              </p:cNvPr>
              <p:cNvSpPr txBox="1"/>
              <p:nvPr/>
            </p:nvSpPr>
            <p:spPr>
              <a:xfrm>
                <a:off x="723511" y="6032282"/>
                <a:ext cx="12119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2, 3, 5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CCC5C6-D7A0-DBCB-93F3-AAF7E61F7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11" y="6032282"/>
                <a:ext cx="1211935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728AA87-F035-DB6A-3A7D-94CD337E256C}"/>
              </a:ext>
            </a:extLst>
          </p:cNvPr>
          <p:cNvSpPr txBox="1"/>
          <p:nvPr/>
        </p:nvSpPr>
        <p:spPr>
          <a:xfrm>
            <a:off x="382534" y="1821018"/>
            <a:ext cx="1821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is a “directed”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line segment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5AA99-EBA9-5B9C-2402-90302AC20FFA}"/>
                  </a:ext>
                </a:extLst>
              </p:cNvPr>
              <p:cNvSpPr txBox="1"/>
              <p:nvPr/>
            </p:nvSpPr>
            <p:spPr>
              <a:xfrm>
                <a:off x="2815385" y="5571905"/>
                <a:ext cx="809324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5AA99-EBA9-5B9C-2402-90302AC20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85" y="5571905"/>
                <a:ext cx="809324" cy="7326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F5AE6F4-3A72-68C5-5A5B-473DEB415B3F}"/>
              </a:ext>
            </a:extLst>
          </p:cNvPr>
          <p:cNvSpPr txBox="1"/>
          <p:nvPr/>
        </p:nvSpPr>
        <p:spPr>
          <a:xfrm>
            <a:off x="3624709" y="5643180"/>
            <a:ext cx="1387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“column”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B4F0D2-DA21-B6E2-C53C-8EB962437AD5}"/>
              </a:ext>
            </a:extLst>
          </p:cNvPr>
          <p:cNvSpPr txBox="1"/>
          <p:nvPr/>
        </p:nvSpPr>
        <p:spPr>
          <a:xfrm>
            <a:off x="5057661" y="4007416"/>
            <a:ext cx="3443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But… a vector is strictly a </a:t>
            </a:r>
            <a:r>
              <a:rPr lang="en-US" b="1" dirty="0"/>
              <a:t>one-dimensiona</a:t>
            </a:r>
            <a:r>
              <a:rPr lang="en-US" dirty="0"/>
              <a:t>l (1D) object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58605D-7F71-2D71-F640-BE60ED0BBF00}"/>
                  </a:ext>
                </a:extLst>
              </p:cNvPr>
              <p:cNvSpPr txBox="1"/>
              <p:nvPr/>
            </p:nvSpPr>
            <p:spPr>
              <a:xfrm>
                <a:off x="5933513" y="1682518"/>
                <a:ext cx="1504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58605D-7F71-2D71-F640-BE60ED0BB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513" y="1682518"/>
                <a:ext cx="1504899" cy="276999"/>
              </a:xfrm>
              <a:prstGeom prst="rect">
                <a:avLst/>
              </a:prstGeom>
              <a:blipFill>
                <a:blip r:embed="rId10"/>
                <a:stretch>
                  <a:fillRect l="-202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002DEF1-D937-78E8-9FCD-D66F481878A4}"/>
              </a:ext>
            </a:extLst>
          </p:cNvPr>
          <p:cNvSpPr txBox="1"/>
          <p:nvPr/>
        </p:nvSpPr>
        <p:spPr>
          <a:xfrm>
            <a:off x="5071532" y="1996984"/>
            <a:ext cx="344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May seem like 1 row x 3 columns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831B04-F149-9593-21B8-4045453F0EA0}"/>
                  </a:ext>
                </a:extLst>
              </p:cNvPr>
              <p:cNvSpPr txBox="1"/>
              <p:nvPr/>
            </p:nvSpPr>
            <p:spPr>
              <a:xfrm>
                <a:off x="6281300" y="2539226"/>
                <a:ext cx="809324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831B04-F149-9593-21B8-4045453F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300" y="2539226"/>
                <a:ext cx="809324" cy="7326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4F7E9E6-E582-85AD-8D84-2251978E2895}"/>
              </a:ext>
            </a:extLst>
          </p:cNvPr>
          <p:cNvSpPr txBox="1"/>
          <p:nvPr/>
        </p:nvSpPr>
        <p:spPr>
          <a:xfrm>
            <a:off x="5071532" y="3321070"/>
            <a:ext cx="344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May seem like 3 rows x 1 column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4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5A0B1E-F231-F81B-2729-92455FEE5D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33" y="1767680"/>
            <a:ext cx="6333333" cy="44666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matrix_algebra.ipynb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B37955-DA4D-B7AD-F96F-C0F5A59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29" y="4089461"/>
            <a:ext cx="2784521" cy="1338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92E671-0ED4-B5BD-2A60-30CF6870AD59}"/>
              </a:ext>
            </a:extLst>
          </p:cNvPr>
          <p:cNvSpPr/>
          <p:nvPr/>
        </p:nvSpPr>
        <p:spPr>
          <a:xfrm>
            <a:off x="5835211" y="4245175"/>
            <a:ext cx="1582309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AC2665-F939-7684-1B9F-EDB4EE3EEF40}"/>
              </a:ext>
            </a:extLst>
          </p:cNvPr>
          <p:cNvSpPr/>
          <p:nvPr/>
        </p:nvSpPr>
        <p:spPr>
          <a:xfrm>
            <a:off x="7674303" y="4248672"/>
            <a:ext cx="604564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BE18ED-638F-B4E5-B8C1-7F080645CF2E}"/>
              </a:ext>
            </a:extLst>
          </p:cNvPr>
          <p:cNvGrpSpPr/>
          <p:nvPr/>
        </p:nvGrpSpPr>
        <p:grpSpPr>
          <a:xfrm>
            <a:off x="7010618" y="2205474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B221D4-41F7-00A1-619F-9557256CD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D8D491-85FD-BB51-260C-DA3910BD78E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BD51E99-9B26-42E3-EE69-C7971E5C8182}"/>
              </a:ext>
            </a:extLst>
          </p:cNvPr>
          <p:cNvSpPr/>
          <p:nvPr/>
        </p:nvSpPr>
        <p:spPr>
          <a:xfrm>
            <a:off x="3445296" y="2268496"/>
            <a:ext cx="206734" cy="25444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0B0191-4AB5-1CB8-3597-FDDF349C0670}"/>
              </a:ext>
            </a:extLst>
          </p:cNvPr>
          <p:cNvSpPr/>
          <p:nvPr/>
        </p:nvSpPr>
        <p:spPr>
          <a:xfrm>
            <a:off x="6560664" y="2268496"/>
            <a:ext cx="206734" cy="25444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85B33D-7751-B1C1-0C0E-12529AD545A7}"/>
              </a:ext>
            </a:extLst>
          </p:cNvPr>
          <p:cNvGrpSpPr/>
          <p:nvPr/>
        </p:nvGrpSpPr>
        <p:grpSpPr>
          <a:xfrm>
            <a:off x="4660399" y="24332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D4E7D2-7CE2-5DA9-5006-0E8F125E8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BC6E8D-CC73-98B4-F72F-2DF81D7937B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64E470-4753-7181-B5C1-EBC4FF15EF0B}"/>
              </a:ext>
            </a:extLst>
          </p:cNvPr>
          <p:cNvGrpSpPr/>
          <p:nvPr/>
        </p:nvGrpSpPr>
        <p:grpSpPr>
          <a:xfrm>
            <a:off x="7638772" y="3126315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D64DBA-9E5A-C43F-6C47-7B9F60D22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3ACF9F6-4824-F844-D955-AE40A954A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B4EFFD9-38DD-86C5-71A1-6B7D6452E4CE}"/>
              </a:ext>
            </a:extLst>
          </p:cNvPr>
          <p:cNvSpPr/>
          <p:nvPr/>
        </p:nvSpPr>
        <p:spPr>
          <a:xfrm>
            <a:off x="3916554" y="3188844"/>
            <a:ext cx="1067400" cy="25444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D281B9-0901-66A8-F997-563F220F905B}"/>
              </a:ext>
            </a:extLst>
          </p:cNvPr>
          <p:cNvGrpSpPr/>
          <p:nvPr/>
        </p:nvGrpSpPr>
        <p:grpSpPr>
          <a:xfrm>
            <a:off x="2913126" y="5427560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89BBE0-D7BF-A664-FC1A-56BC124E389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B305E0-CCD2-5C43-0075-F9207010FB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5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2" grpId="0" animBg="1"/>
      <p:bldP spid="11" grpId="0" animBg="1"/>
      <p:bldP spid="12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613D9-EFD4-7EC7-94E9-6642B66D07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35" y="1489559"/>
            <a:ext cx="5907731" cy="51121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matrix_algebra.ipynb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0B7FE8-3E61-D12A-18C9-C96C12BAB6B9}"/>
              </a:ext>
            </a:extLst>
          </p:cNvPr>
          <p:cNvGrpSpPr>
            <a:grpSpLocks/>
          </p:cNvGrpSpPr>
          <p:nvPr/>
        </p:nvGrpSpPr>
        <p:grpSpPr>
          <a:xfrm>
            <a:off x="3676621" y="2290097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A8494B-E22E-667B-0AF9-EF7ACFEC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2788E2-70AF-0E9B-E890-0353637FB38B}"/>
                </a:ext>
              </a:extLst>
            </p:cNvPr>
            <p:cNvSpPr txBox="1">
              <a:spLocks/>
            </p:cNvSpPr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C9C1A1-B53F-702B-E1FA-F628F4089854}"/>
              </a:ext>
            </a:extLst>
          </p:cNvPr>
          <p:cNvGrpSpPr>
            <a:grpSpLocks/>
          </p:cNvGrpSpPr>
          <p:nvPr/>
        </p:nvGrpSpPr>
        <p:grpSpPr>
          <a:xfrm>
            <a:off x="3202118" y="340825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6882DF-0B4D-2295-968B-2BE7673C6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D9E433-792E-CDFF-4633-2DF9937C2CCD}"/>
                </a:ext>
              </a:extLst>
            </p:cNvPr>
            <p:cNvSpPr txBox="1">
              <a:spLocks/>
            </p:cNvSpPr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A7AFB6-264A-2F54-84BF-BF01EF3B8170}"/>
              </a:ext>
            </a:extLst>
          </p:cNvPr>
          <p:cNvGrpSpPr>
            <a:grpSpLocks/>
          </p:cNvGrpSpPr>
          <p:nvPr/>
        </p:nvGrpSpPr>
        <p:grpSpPr>
          <a:xfrm>
            <a:off x="4865568" y="4292380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6718A4-B21F-203B-F1BA-D3EB305CA6B6}"/>
                </a:ext>
              </a:extLst>
            </p:cNvPr>
            <p:cNvSpPr txBox="1">
              <a:spLocks/>
            </p:cNvSpPr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086D55-551E-9E2A-FD8D-86354F856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8D928C-4AA0-1E09-ED60-CE752FDDA752}"/>
              </a:ext>
            </a:extLst>
          </p:cNvPr>
          <p:cNvGrpSpPr>
            <a:grpSpLocks/>
          </p:cNvGrpSpPr>
          <p:nvPr/>
        </p:nvGrpSpPr>
        <p:grpSpPr>
          <a:xfrm>
            <a:off x="4937792" y="5168327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43D668-A87E-EE25-C5A3-F10963921B61}"/>
                </a:ext>
              </a:extLst>
            </p:cNvPr>
            <p:cNvSpPr txBox="1">
              <a:spLocks/>
            </p:cNvSpPr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00CC7A9-8D71-99B9-00F2-912F8E3B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0998884-69BF-570B-6D07-2064EF6228D6}"/>
              </a:ext>
            </a:extLst>
          </p:cNvPr>
          <p:cNvGrpSpPr>
            <a:grpSpLocks/>
          </p:cNvGrpSpPr>
          <p:nvPr/>
        </p:nvGrpSpPr>
        <p:grpSpPr>
          <a:xfrm>
            <a:off x="4433051" y="6051916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D361FB-BBA2-58D5-E677-36A0BB84C73B}"/>
                </a:ext>
              </a:extLst>
            </p:cNvPr>
            <p:cNvSpPr txBox="1">
              <a:spLocks/>
            </p:cNvSpPr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75507CE-5784-EB57-53B5-BE8EF4B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91" y="50943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391" y="3374890"/>
            <a:ext cx="2694361" cy="12947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4DD76C-3EF4-F204-5234-478EBF37CC76}"/>
              </a:ext>
            </a:extLst>
          </p:cNvPr>
          <p:cNvSpPr/>
          <p:nvPr/>
        </p:nvSpPr>
        <p:spPr>
          <a:xfrm>
            <a:off x="2877566" y="4374613"/>
            <a:ext cx="1222948" cy="2268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90E68B-0BCE-7276-057A-6DBE543EE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674" y="2275645"/>
            <a:ext cx="3173845" cy="592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014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D55894-F8CB-7D2B-394C-6EE1B805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23" y="2284614"/>
            <a:ext cx="5452043" cy="3116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matrix_algebra.ipynb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738" y="3377717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796" y="1529787"/>
            <a:ext cx="2694361" cy="129477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8143DF5-78E8-0F91-D2BD-F90E589461FF}"/>
              </a:ext>
            </a:extLst>
          </p:cNvPr>
          <p:cNvGrpSpPr/>
          <p:nvPr/>
        </p:nvGrpSpPr>
        <p:grpSpPr>
          <a:xfrm>
            <a:off x="5971209" y="2976320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CA2CF8-F9C4-F08F-D25B-8DB4A9701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E6D458-2667-ADFE-BF7E-5EE3353BEF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D5CDB2-79E9-EBE4-B36E-ACECD2B4DD8B}"/>
              </a:ext>
            </a:extLst>
          </p:cNvPr>
          <p:cNvGrpSpPr/>
          <p:nvPr/>
        </p:nvGrpSpPr>
        <p:grpSpPr>
          <a:xfrm>
            <a:off x="3966781" y="3448854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585AF1-EB6F-4D3D-D513-E071AC477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730847-9CC1-92CE-B8A9-E32894B6E0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9E1027A-32AE-4A03-AE9C-E5B9E7ABF83F}"/>
              </a:ext>
            </a:extLst>
          </p:cNvPr>
          <p:cNvSpPr/>
          <p:nvPr/>
        </p:nvSpPr>
        <p:spPr>
          <a:xfrm>
            <a:off x="3170790" y="3034864"/>
            <a:ext cx="1511569" cy="252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993242-102F-F096-B76B-698F8961726A}"/>
              </a:ext>
            </a:extLst>
          </p:cNvPr>
          <p:cNvSpPr/>
          <p:nvPr/>
        </p:nvSpPr>
        <p:spPr>
          <a:xfrm>
            <a:off x="2640577" y="3507398"/>
            <a:ext cx="1081191" cy="252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Transpose (T)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A29E6-B8ED-44E0-9778-B9D48B7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92" y="2058298"/>
            <a:ext cx="4322814" cy="205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/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7090580-38D9-4DA7-B9C7-28BFA039E53B}"/>
              </a:ext>
            </a:extLst>
          </p:cNvPr>
          <p:cNvSpPr txBox="1"/>
          <p:nvPr/>
        </p:nvSpPr>
        <p:spPr>
          <a:xfrm>
            <a:off x="1850922" y="1499150"/>
            <a:ext cx="544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Interchange Rows for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47FA1-DB0C-41B4-8771-22D1D3E939F3}"/>
              </a:ext>
            </a:extLst>
          </p:cNvPr>
          <p:cNvSpPr txBox="1"/>
          <p:nvPr/>
        </p:nvSpPr>
        <p:spPr>
          <a:xfrm>
            <a:off x="628650" y="4800511"/>
            <a:ext cx="179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can be written as a </a:t>
            </a:r>
            <a:r>
              <a:rPr lang="en-US" b="1" dirty="0">
                <a:solidFill>
                  <a:srgbClr val="7030A0"/>
                </a:solidFill>
              </a:rPr>
              <a:t>column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92B755-1668-4A47-95FA-A4C9A0A9B074}"/>
              </a:ext>
            </a:extLst>
          </p:cNvPr>
          <p:cNvSpPr txBox="1"/>
          <p:nvPr/>
        </p:nvSpPr>
        <p:spPr>
          <a:xfrm>
            <a:off x="6371616" y="4599856"/>
            <a:ext cx="2365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To save </a:t>
            </a:r>
            <a:r>
              <a:rPr lang="en-US" i="1" dirty="0">
                <a:solidFill>
                  <a:srgbClr val="7030A0"/>
                </a:solidFill>
              </a:rPr>
              <a:t>print</a:t>
            </a:r>
            <a:r>
              <a:rPr lang="en-US" dirty="0">
                <a:solidFill>
                  <a:srgbClr val="7030A0"/>
                </a:solidFill>
              </a:rPr>
              <a:t> space, authors often write 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followed by the 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operator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BAA548-18C5-4DC4-8054-EC80D256F623}"/>
              </a:ext>
            </a:extLst>
          </p:cNvPr>
          <p:cNvSpPr txBox="1"/>
          <p:nvPr/>
        </p:nvSpPr>
        <p:spPr>
          <a:xfrm>
            <a:off x="3826141" y="4698183"/>
            <a:ext cx="216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…or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56667-D37B-422F-8E48-A8082E66BFCE}"/>
              </a:ext>
            </a:extLst>
          </p:cNvPr>
          <p:cNvSpPr/>
          <p:nvPr/>
        </p:nvSpPr>
        <p:spPr>
          <a:xfrm>
            <a:off x="2870622" y="2222938"/>
            <a:ext cx="1039226" cy="275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46F60-984D-4CEC-B11B-4A3601808918}"/>
              </a:ext>
            </a:extLst>
          </p:cNvPr>
          <p:cNvSpPr/>
          <p:nvPr/>
        </p:nvSpPr>
        <p:spPr>
          <a:xfrm>
            <a:off x="4741579" y="2222937"/>
            <a:ext cx="327035" cy="103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424C3D6-D609-4ABF-B79F-60235C9D1EA1}"/>
              </a:ext>
            </a:extLst>
          </p:cNvPr>
          <p:cNvCxnSpPr>
            <a:stCxn id="5" idx="0"/>
            <a:endCxn id="11" idx="0"/>
          </p:cNvCxnSpPr>
          <p:nvPr/>
        </p:nvCxnSpPr>
        <p:spPr>
          <a:xfrm rot="5400000" flipH="1" flipV="1">
            <a:off x="4147666" y="1465507"/>
            <a:ext cx="1" cy="1514862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/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/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7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2" grpId="0"/>
      <p:bldP spid="31" grpId="0"/>
      <p:bldP spid="5" grpId="0" animBg="1"/>
      <p:bldP spid="11" grpId="0" animBg="1"/>
      <p:bldP spid="12" grpId="0"/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596EAE-7C75-4B04-8559-CB406D483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27"/>
          <a:stretch/>
        </p:blipFill>
        <p:spPr>
          <a:xfrm>
            <a:off x="1435494" y="2202119"/>
            <a:ext cx="6273012" cy="200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Matrix Adjoint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(H) and Trace</a:t>
                </a:r>
                <a:endParaRPr lang="en-US" sz="3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653DB3-1CA4-406C-87C3-16ED56EBA8A3}"/>
              </a:ext>
            </a:extLst>
          </p:cNvPr>
          <p:cNvSpPr txBox="1"/>
          <p:nvPr/>
        </p:nvSpPr>
        <p:spPr>
          <a:xfrm>
            <a:off x="5905284" y="1588379"/>
            <a:ext cx="217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adjoint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2855D-0408-499C-9F32-96C409A73E7E}"/>
              </a:ext>
            </a:extLst>
          </p:cNvPr>
          <p:cNvSpPr txBox="1"/>
          <p:nvPr/>
        </p:nvSpPr>
        <p:spPr>
          <a:xfrm>
            <a:off x="1490033" y="1588379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Aka "Dagger"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C5F091-2E07-477B-AC94-555E173AAD35}"/>
              </a:ext>
            </a:extLst>
          </p:cNvPr>
          <p:cNvGrpSpPr/>
          <p:nvPr/>
        </p:nvGrpSpPr>
        <p:grpSpPr>
          <a:xfrm>
            <a:off x="2402304" y="4841886"/>
            <a:ext cx="4339393" cy="880369"/>
            <a:chOff x="411573" y="4887963"/>
            <a:chExt cx="4339393" cy="8803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/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C8B7C6-D91B-4986-B0C2-12ECE0B9ABA8}"/>
                </a:ext>
              </a:extLst>
            </p:cNvPr>
            <p:cNvSpPr txBox="1"/>
            <p:nvPr/>
          </p:nvSpPr>
          <p:spPr>
            <a:xfrm>
              <a:off x="411573" y="5143481"/>
              <a:ext cx="1748684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The "Trace" </a:t>
              </a:r>
              <a:r>
                <a:rPr lang="en-US" dirty="0">
                  <a:solidFill>
                    <a:srgbClr val="7030A0"/>
                  </a:solidFill>
                  <a:sym typeface="Wingdings" panose="05000000000000000000" pitchFamily="2" charset="2"/>
                </a:rPr>
                <a:t>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1DAE41-6165-43A4-AFDC-4750F3A386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716" y="4971919"/>
              <a:ext cx="774290" cy="642936"/>
            </a:xfrm>
            <a:prstGeom prst="straightConnector1">
              <a:avLst/>
            </a:prstGeom>
            <a:ln w="28575"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3B842-CEBC-4787-822C-FBE6FB7E0FC8}"/>
              </a:ext>
            </a:extLst>
          </p:cNvPr>
          <p:cNvCxnSpPr>
            <a:cxnSpLocks/>
          </p:cNvCxnSpPr>
          <p:nvPr/>
        </p:nvCxnSpPr>
        <p:spPr>
          <a:xfrm>
            <a:off x="4625945" y="5000917"/>
            <a:ext cx="730092" cy="567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D4C66-693A-4B03-8AA3-0F75B2EB6238}"/>
              </a:ext>
            </a:extLst>
          </p:cNvPr>
          <p:cNvSpPr txBox="1"/>
          <p:nvPr/>
        </p:nvSpPr>
        <p:spPr>
          <a:xfrm>
            <a:off x="2512355" y="5892371"/>
            <a:ext cx="411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Only </a:t>
            </a:r>
            <a:r>
              <a:rPr lang="en-US" b="1" dirty="0">
                <a:solidFill>
                  <a:srgbClr val="FF0000"/>
                </a:solidFill>
              </a:rPr>
              <a:t>square</a:t>
            </a:r>
            <a:r>
              <a:rPr lang="en-US" dirty="0">
                <a:solidFill>
                  <a:srgbClr val="FF0000"/>
                </a:solidFill>
              </a:rPr>
              <a:t> matrices have a trace!</a:t>
            </a:r>
          </a:p>
        </p:txBody>
      </p:sp>
    </p:spTree>
    <p:extLst>
      <p:ext uri="{BB962C8B-B14F-4D97-AF65-F5344CB8AC3E}">
        <p14:creationId xmlns:p14="http://schemas.microsoft.com/office/powerpoint/2010/main" val="11759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Hermitian Matrix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B8D82FA-6EC7-4AC7-84CA-CBA38D7F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4"/>
          <a:stretch/>
        </p:blipFill>
        <p:spPr>
          <a:xfrm>
            <a:off x="2027903" y="1671845"/>
            <a:ext cx="3333258" cy="27937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52F75-A9D5-4BBC-9AED-427DA71F0B61}"/>
              </a:ext>
            </a:extLst>
          </p:cNvPr>
          <p:cNvGrpSpPr/>
          <p:nvPr/>
        </p:nvGrpSpPr>
        <p:grpSpPr>
          <a:xfrm>
            <a:off x="6716044" y="2910527"/>
            <a:ext cx="1541208" cy="2541394"/>
            <a:chOff x="6457950" y="1671845"/>
            <a:chExt cx="1541208" cy="2541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4E926-71B0-4AB8-9CFF-ADF49E94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6350" y="1671845"/>
              <a:ext cx="1344408" cy="18164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4C0DEB-6DDE-4B3B-A265-87944E0FCC48}"/>
                </a:ext>
              </a:extLst>
            </p:cNvPr>
            <p:cNvSpPr txBox="1"/>
            <p:nvPr/>
          </p:nvSpPr>
          <p:spPr>
            <a:xfrm>
              <a:off x="6457950" y="3628464"/>
              <a:ext cx="1541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Charles Hermite</a:t>
              </a:r>
            </a:p>
            <a:p>
              <a:pPr algn="ctr"/>
              <a:r>
                <a:rPr lang="en-US" sz="1600" dirty="0"/>
                <a:t>(1822-1901)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AD3BE0-7866-4305-A85C-2FFE7E2D6F3D}"/>
              </a:ext>
            </a:extLst>
          </p:cNvPr>
          <p:cNvSpPr txBox="1"/>
          <p:nvPr/>
        </p:nvSpPr>
        <p:spPr>
          <a:xfrm>
            <a:off x="6192507" y="5604890"/>
            <a:ext cx="2588283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Note: </a:t>
            </a:r>
            <a:r>
              <a:rPr lang="en-US" sz="2000" b="1" dirty="0">
                <a:solidFill>
                  <a:srgbClr val="7030A0"/>
                </a:solidFill>
              </a:rPr>
              <a:t>H</a:t>
            </a:r>
            <a:r>
              <a:rPr lang="en-US" sz="2000" dirty="0">
                <a:solidFill>
                  <a:srgbClr val="7030A0"/>
                </a:solidFill>
              </a:rPr>
              <a:t> may also refer to a </a:t>
            </a:r>
            <a:r>
              <a:rPr lang="en-US" sz="2000" dirty="0">
                <a:ln>
                  <a:solidFill>
                    <a:schemeClr val="tx1"/>
                  </a:solidFill>
                </a:ln>
              </a:rPr>
              <a:t>Hadamard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139220-D4FC-47EF-B813-9E2C8118A579}"/>
              </a:ext>
            </a:extLst>
          </p:cNvPr>
          <p:cNvSpPr/>
          <p:nvPr/>
        </p:nvSpPr>
        <p:spPr>
          <a:xfrm>
            <a:off x="3716594" y="178947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5F9B2-DB74-4E21-A90C-A0F3312C7DA4}"/>
              </a:ext>
            </a:extLst>
          </p:cNvPr>
          <p:cNvSpPr/>
          <p:nvPr/>
        </p:nvSpPr>
        <p:spPr>
          <a:xfrm>
            <a:off x="2327787" y="314755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AA24B6C9-81EA-430D-8539-A0089FCD9175}"/>
              </a:ext>
            </a:extLst>
          </p:cNvPr>
          <p:cNvSpPr/>
          <p:nvPr/>
        </p:nvSpPr>
        <p:spPr>
          <a:xfrm rot="2800341">
            <a:off x="2564626" y="1598199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5289A-A2CE-41DB-A1FE-222F993054E4}"/>
              </a:ext>
            </a:extLst>
          </p:cNvPr>
          <p:cNvSpPr txBox="1"/>
          <p:nvPr/>
        </p:nvSpPr>
        <p:spPr>
          <a:xfrm>
            <a:off x="423307" y="2131888"/>
            <a:ext cx="14430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b="1" dirty="0"/>
              <a:t>Hermitian</a:t>
            </a:r>
            <a:r>
              <a:rPr lang="en-US" dirty="0">
                <a:solidFill>
                  <a:srgbClr val="7030A0"/>
                </a:solidFill>
              </a:rPr>
              <a:t> matrices are </a:t>
            </a:r>
            <a:r>
              <a:rPr lang="en-US" b="1" dirty="0">
                <a:solidFill>
                  <a:srgbClr val="7030A0"/>
                </a:solidFill>
              </a:rPr>
              <a:t>square</a:t>
            </a:r>
            <a:r>
              <a:rPr lang="en-US" dirty="0">
                <a:solidFill>
                  <a:srgbClr val="7030A0"/>
                </a:solidFill>
              </a:rPr>
              <a:t> and equal to their own </a:t>
            </a:r>
            <a:r>
              <a:rPr lang="en-US" b="1" dirty="0">
                <a:solidFill>
                  <a:srgbClr val="7030A0"/>
                </a:solidFill>
              </a:rPr>
              <a:t>conjugate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transpose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743B72-D366-4D8B-A841-B7C306564809}"/>
              </a:ext>
            </a:extLst>
          </p:cNvPr>
          <p:cNvSpPr txBox="1"/>
          <p:nvPr/>
        </p:nvSpPr>
        <p:spPr>
          <a:xfrm>
            <a:off x="2027903" y="5001488"/>
            <a:ext cx="2475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matrix is </a:t>
            </a:r>
            <a:r>
              <a:rPr lang="en-US" b="1" dirty="0"/>
              <a:t>Hermitian</a:t>
            </a:r>
            <a:r>
              <a:rPr lang="en-US" dirty="0">
                <a:solidFill>
                  <a:srgbClr val="FF0000"/>
                </a:solidFill>
              </a:rPr>
              <a:t> if 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42AF1CCB-56C4-80FA-F0EE-6FD75BA3BEEC}"/>
              </a:ext>
            </a:extLst>
          </p:cNvPr>
          <p:cNvSpPr/>
          <p:nvPr/>
        </p:nvSpPr>
        <p:spPr>
          <a:xfrm rot="13177288">
            <a:off x="3319254" y="2198854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13D61-0EBE-4373-6A0E-F742703CC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62" y="1671845"/>
            <a:ext cx="3476190" cy="108571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E053F8-3F3C-6FE9-75D8-A5B16BF7809A}"/>
              </a:ext>
            </a:extLst>
          </p:cNvPr>
          <p:cNvCxnSpPr/>
          <p:nvPr/>
        </p:nvCxnSpPr>
        <p:spPr>
          <a:xfrm>
            <a:off x="2593428" y="2049517"/>
            <a:ext cx="2207172" cy="21136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/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all diagonal elements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8" grpId="0" animBg="1"/>
      <p:bldP spid="10" grpId="0" animBg="1"/>
      <p:bldP spid="9" grpId="0" animBg="1"/>
      <p:bldP spid="12" grpId="0"/>
      <p:bldP spid="15" grpId="0"/>
      <p:bldP spid="16" grpId="0" animBg="1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Complex</a:t>
            </a:r>
            <a:r>
              <a:rPr lang="en-US" sz="3200" dirty="0">
                <a:latin typeface="+mn-lt"/>
              </a:rPr>
              <a:t> Vector Algebra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3EED00-C1C4-41EC-AAA2-9C7B1294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1" y="1582577"/>
            <a:ext cx="5333417" cy="1394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08B7A0-C6CB-49B0-8CFF-CBEF87BA2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1"/>
          <a:stretch/>
        </p:blipFill>
        <p:spPr>
          <a:xfrm>
            <a:off x="1343961" y="3244313"/>
            <a:ext cx="3707376" cy="1272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2D03FF-327E-44FB-A4F1-967906B23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221" y="4815175"/>
            <a:ext cx="2730856" cy="15411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F6B7D32-414E-4973-9DA9-582BB7AB909C}"/>
              </a:ext>
            </a:extLst>
          </p:cNvPr>
          <p:cNvGrpSpPr/>
          <p:nvPr/>
        </p:nvGrpSpPr>
        <p:grpSpPr>
          <a:xfrm>
            <a:off x="6612061" y="1910668"/>
            <a:ext cx="1735283" cy="697261"/>
            <a:chOff x="6390966" y="2015381"/>
            <a:chExt cx="1735283" cy="697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/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DBCD91-3BD7-4938-8B54-32B211712BD4}"/>
                </a:ext>
              </a:extLst>
            </p:cNvPr>
            <p:cNvSpPr txBox="1"/>
            <p:nvPr/>
          </p:nvSpPr>
          <p:spPr>
            <a:xfrm>
              <a:off x="6406886" y="2343310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Vector Addition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A9F845-F883-4EEE-BB6F-9CD68AB9C0F4}"/>
              </a:ext>
            </a:extLst>
          </p:cNvPr>
          <p:cNvGrpSpPr/>
          <p:nvPr/>
        </p:nvGrpSpPr>
        <p:grpSpPr>
          <a:xfrm>
            <a:off x="6669403" y="3497350"/>
            <a:ext cx="1703439" cy="704061"/>
            <a:chOff x="6501248" y="3678896"/>
            <a:chExt cx="1703439" cy="70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/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27A309-B75C-4769-9DA4-763C8AEDF657}"/>
                </a:ext>
              </a:extLst>
            </p:cNvPr>
            <p:cNvSpPr txBox="1"/>
            <p:nvPr/>
          </p:nvSpPr>
          <p:spPr>
            <a:xfrm>
              <a:off x="6501248" y="4013625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Additive Inverse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4982CA-2688-47A7-9B32-A1428758A272}"/>
              </a:ext>
            </a:extLst>
          </p:cNvPr>
          <p:cNvGrpSpPr/>
          <p:nvPr/>
        </p:nvGrpSpPr>
        <p:grpSpPr>
          <a:xfrm>
            <a:off x="6388784" y="5183165"/>
            <a:ext cx="2264678" cy="651551"/>
            <a:chOff x="6396605" y="5268629"/>
            <a:chExt cx="2284125" cy="651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/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D41884-915B-4391-867E-0681BFC8C390}"/>
                </a:ext>
              </a:extLst>
            </p:cNvPr>
            <p:cNvSpPr txBox="1"/>
            <p:nvPr/>
          </p:nvSpPr>
          <p:spPr>
            <a:xfrm>
              <a:off x="6396605" y="5550848"/>
              <a:ext cx="228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Scalar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/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Scalar doesn't mean </a:t>
                </a:r>
                <a:r>
                  <a:rPr lang="en-US" b="1" dirty="0">
                    <a:solidFill>
                      <a:srgbClr val="FF0000"/>
                    </a:solidFill>
                  </a:rPr>
                  <a:t>only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blipFill>
                <a:blip r:embed="rId9"/>
                <a:stretch>
                  <a:fillRect l="-3042" t="-4717" r="-22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2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Complex</a:t>
            </a:r>
            <a:r>
              <a:rPr lang="en-US" sz="3200" dirty="0">
                <a:latin typeface="+mn-lt"/>
              </a:rPr>
              <a:t> Scalar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/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blipFill>
                <a:blip r:embed="rId3"/>
                <a:stretch>
                  <a:fillRect r="-339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/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/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blipFill>
                <a:blip r:embed="rId5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F1DD882-C807-4F17-86FF-D41D3B9576FF}"/>
              </a:ext>
            </a:extLst>
          </p:cNvPr>
          <p:cNvSpPr/>
          <p:nvPr/>
        </p:nvSpPr>
        <p:spPr>
          <a:xfrm>
            <a:off x="3636025" y="6006075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EC3429-7950-41D5-873B-C50EF9C7F6A1}"/>
              </a:ext>
            </a:extLst>
          </p:cNvPr>
          <p:cNvCxnSpPr>
            <a:cxnSpLocks/>
            <a:stCxn id="40" idx="1"/>
            <a:endCxn id="28" idx="1"/>
          </p:cNvCxnSpPr>
          <p:nvPr/>
        </p:nvCxnSpPr>
        <p:spPr>
          <a:xfrm rot="10800000" flipH="1" flipV="1">
            <a:off x="2816291" y="4373519"/>
            <a:ext cx="819733" cy="1835307"/>
          </a:xfrm>
          <a:prstGeom prst="bentConnector3">
            <a:avLst>
              <a:gd name="adj1" fmla="val -27887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66FBCD-3901-4E0C-9855-0E9CE986702C}"/>
              </a:ext>
            </a:extLst>
          </p:cNvPr>
          <p:cNvSpPr txBox="1"/>
          <p:nvPr/>
        </p:nvSpPr>
        <p:spPr>
          <a:xfrm>
            <a:off x="628650" y="4954356"/>
            <a:ext cx="188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Real Scalar</a:t>
            </a:r>
            <a:r>
              <a:rPr lang="en-US" dirty="0">
                <a:solidFill>
                  <a:srgbClr val="7030A0"/>
                </a:solidFill>
              </a:rPr>
              <a:t> Multiplication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/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E7E3117-CC0F-4DF1-B329-71C967583217}"/>
              </a:ext>
            </a:extLst>
          </p:cNvPr>
          <p:cNvSpPr/>
          <p:nvPr/>
        </p:nvSpPr>
        <p:spPr>
          <a:xfrm>
            <a:off x="2816292" y="4170768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/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blipFill>
                <a:blip r:embed="rId7"/>
                <a:stretch>
                  <a:fillRect l="-1515" t="-18750" r="-1575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/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/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blipFill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7FA719-8C2C-4EC0-B392-11E8872A7433}"/>
              </a:ext>
            </a:extLst>
          </p:cNvPr>
          <p:cNvSpPr txBox="1"/>
          <p:nvPr/>
        </p:nvSpPr>
        <p:spPr>
          <a:xfrm>
            <a:off x="6332667" y="2134608"/>
            <a:ext cx="1926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Unit basis vectors have length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/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/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/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3C8956D-5445-C4E8-98E3-C8C65DC1410D}"/>
              </a:ext>
            </a:extLst>
          </p:cNvPr>
          <p:cNvSpPr/>
          <p:nvPr/>
        </p:nvSpPr>
        <p:spPr>
          <a:xfrm>
            <a:off x="2974182" y="4260056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66B42A5-7493-FACC-E8A6-E95242F20B6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2195940" y="3357044"/>
            <a:ext cx="593771" cy="121225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F63D754-397D-3CEA-3DD8-F96D4C45D3BC}"/>
              </a:ext>
            </a:extLst>
          </p:cNvPr>
          <p:cNvSpPr/>
          <p:nvPr/>
        </p:nvSpPr>
        <p:spPr>
          <a:xfrm>
            <a:off x="3113935" y="3115489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AD7721-848B-D699-3E62-683F8921ACE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266290" y="3257174"/>
            <a:ext cx="847645" cy="27061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3" grpId="0"/>
      <p:bldP spid="24" grpId="0"/>
      <p:bldP spid="25" grpId="0"/>
      <p:bldP spid="26" grpId="0"/>
      <p:bldP spid="27" grpId="0"/>
      <p:bldP spid="29" grpId="0"/>
      <p:bldP spid="5" grpId="0"/>
      <p:bldP spid="6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Complex</a:t>
            </a:r>
            <a:r>
              <a:rPr lang="en-US" sz="3200" dirty="0">
                <a:latin typeface="+mn-lt"/>
              </a:rPr>
              <a:t> Inner Product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/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blipFill>
                <a:blip r:embed="rId3"/>
                <a:stretch>
                  <a:fillRect t="-169355" r="-4554" b="-2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/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/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/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11−6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(0−4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)(2+9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(11−6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)(0−12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(−15+0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)(1+8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11−41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−72−132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−15−120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/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=−62−301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blipFill>
                <a:blip r:embed="rId7"/>
                <a:stretch>
                  <a:fillRect r="-233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D23076-DB91-4784-8392-3BB94687E832}"/>
              </a:ext>
            </a:extLst>
          </p:cNvPr>
          <p:cNvSpPr/>
          <p:nvPr/>
        </p:nvSpPr>
        <p:spPr>
          <a:xfrm>
            <a:off x="5036695" y="1889068"/>
            <a:ext cx="3478655" cy="63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BE045E-EB37-42EB-BAD3-E23381B90D0E}"/>
              </a:ext>
            </a:extLst>
          </p:cNvPr>
          <p:cNvCxnSpPr/>
          <p:nvPr/>
        </p:nvCxnSpPr>
        <p:spPr>
          <a:xfrm>
            <a:off x="7361429" y="4398047"/>
            <a:ext cx="12485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/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/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(1 x 4) • (4 x 1) = (1 x 1)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Scalar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blipFill>
                <a:blip r:embed="rId9"/>
                <a:stretch>
                  <a:fillRect l="-33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EEC390E-BEA4-45DE-928C-45E87214D8D5}"/>
              </a:ext>
            </a:extLst>
          </p:cNvPr>
          <p:cNvSpPr txBox="1"/>
          <p:nvPr/>
        </p:nvSpPr>
        <p:spPr>
          <a:xfrm>
            <a:off x="735850" y="5143197"/>
            <a:ext cx="3967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inner product of</a:t>
            </a:r>
          </a:p>
          <a:p>
            <a:pPr algn="ctr"/>
            <a:r>
              <a:rPr lang="en-US" b="1" dirty="0"/>
              <a:t>two vectors</a:t>
            </a:r>
            <a:r>
              <a:rPr lang="en-US" dirty="0"/>
              <a:t> uses the</a:t>
            </a:r>
          </a:p>
          <a:p>
            <a:pPr algn="ctr"/>
            <a:r>
              <a:rPr lang="en-US" b="1" dirty="0"/>
              <a:t>dot</a:t>
            </a:r>
            <a:r>
              <a:rPr lang="en-US" dirty="0"/>
              <a:t> product to </a:t>
            </a:r>
            <a:r>
              <a:rPr lang="en-US" i="1" dirty="0"/>
              <a:t>produce</a:t>
            </a:r>
            <a:r>
              <a:rPr lang="en-US" dirty="0"/>
              <a:t> a scalar</a:t>
            </a:r>
          </a:p>
          <a:p>
            <a:pPr algn="ctr"/>
            <a:r>
              <a:rPr lang="en-US" dirty="0"/>
              <a:t>but needs the </a:t>
            </a:r>
            <a:r>
              <a:rPr lang="en-US" u="sng" dirty="0"/>
              <a:t>adjoint</a:t>
            </a:r>
            <a:r>
              <a:rPr lang="en-US" dirty="0"/>
              <a:t> of the </a:t>
            </a:r>
            <a:r>
              <a:rPr lang="en-US" b="1" dirty="0"/>
              <a:t>first</a:t>
            </a:r>
            <a:r>
              <a:rPr lang="en-US" dirty="0"/>
              <a:t>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41730-3CBA-46B6-8765-B41771542395}"/>
              </a:ext>
            </a:extLst>
          </p:cNvPr>
          <p:cNvSpPr txBox="1"/>
          <p:nvPr/>
        </p:nvSpPr>
        <p:spPr>
          <a:xfrm>
            <a:off x="735850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63F18-CA01-4DAB-B549-ABD0CD572E86}"/>
              </a:ext>
            </a:extLst>
          </p:cNvPr>
          <p:cNvSpPr txBox="1"/>
          <p:nvPr/>
        </p:nvSpPr>
        <p:spPr>
          <a:xfrm>
            <a:off x="2484534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3A5B03-36C4-4CA6-8344-95C8F168AD44}"/>
              </a:ext>
            </a:extLst>
          </p:cNvPr>
          <p:cNvGrpSpPr/>
          <p:nvPr/>
        </p:nvGrpSpPr>
        <p:grpSpPr>
          <a:xfrm>
            <a:off x="4884478" y="5156022"/>
            <a:ext cx="3645048" cy="1113125"/>
            <a:chOff x="4884478" y="5156022"/>
            <a:chExt cx="3645048" cy="1113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/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blipFill>
                  <a:blip r:embed="rId10"/>
                  <a:stretch>
                    <a:fillRect t="-1961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35278C-4A76-4C8C-A74C-6151B3406437}"/>
                </a:ext>
              </a:extLst>
            </p:cNvPr>
            <p:cNvSpPr txBox="1"/>
            <p:nvPr/>
          </p:nvSpPr>
          <p:spPr>
            <a:xfrm>
              <a:off x="4884478" y="5156022"/>
              <a:ext cx="3645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Inner Product of Square </a:t>
              </a:r>
              <a:r>
                <a:rPr lang="en-US" b="1" u="sng" dirty="0">
                  <a:solidFill>
                    <a:srgbClr val="7030A0"/>
                  </a:solidFill>
                </a:rPr>
                <a:t>Matrices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/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have same dimensions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/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87EEAD-ECCB-4042-BF40-3A52780532B6}"/>
              </a:ext>
            </a:extLst>
          </p:cNvPr>
          <p:cNvSpPr txBox="1"/>
          <p:nvPr/>
        </p:nvSpPr>
        <p:spPr>
          <a:xfrm>
            <a:off x="5302198" y="1490817"/>
            <a:ext cx="294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numpy.</a:t>
            </a:r>
            <a:r>
              <a:rPr lang="en-US" b="1" dirty="0">
                <a:latin typeface="Consolas" panose="020B0609020204030204" pitchFamily="49" charset="0"/>
              </a:rPr>
              <a:t>vdot()</a:t>
            </a:r>
            <a:r>
              <a:rPr lang="en-US" b="1" dirty="0"/>
              <a:t> </a:t>
            </a:r>
            <a:r>
              <a:rPr lang="en-US" u="sng" dirty="0"/>
              <a:t>and</a:t>
            </a:r>
            <a:r>
              <a:rPr lang="en-US" dirty="0"/>
              <a:t> Qiskit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E3336-C507-84C4-548F-B7CDC15F108A}"/>
              </a:ext>
            </a:extLst>
          </p:cNvPr>
          <p:cNvSpPr/>
          <p:nvPr/>
        </p:nvSpPr>
        <p:spPr>
          <a:xfrm>
            <a:off x="7142653" y="3703771"/>
            <a:ext cx="205255" cy="2948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3142D65E-EFC4-694E-B1AC-51C22829DFDF}"/>
              </a:ext>
            </a:extLst>
          </p:cNvPr>
          <p:cNvSpPr/>
          <p:nvPr/>
        </p:nvSpPr>
        <p:spPr>
          <a:xfrm rot="10800000">
            <a:off x="1550505" y="4340282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F94DE9B5-413E-0ED1-3A9D-0C8D2406A039}"/>
              </a:ext>
            </a:extLst>
          </p:cNvPr>
          <p:cNvSpPr/>
          <p:nvPr/>
        </p:nvSpPr>
        <p:spPr>
          <a:xfrm>
            <a:off x="1208599" y="4792793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0883CE5-77D8-BB88-A68A-0C6D111A537A}"/>
              </a:ext>
            </a:extLst>
          </p:cNvPr>
          <p:cNvSpPr/>
          <p:nvPr/>
        </p:nvSpPr>
        <p:spPr>
          <a:xfrm rot="16200000" flipV="1">
            <a:off x="7772148" y="2426581"/>
            <a:ext cx="189023" cy="1448014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E71B5-F5B3-0D74-EA94-2E031D9D4075}"/>
              </a:ext>
            </a:extLst>
          </p:cNvPr>
          <p:cNvSpPr txBox="1"/>
          <p:nvPr/>
        </p:nvSpPr>
        <p:spPr>
          <a:xfrm>
            <a:off x="6755190" y="2727127"/>
            <a:ext cx="222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Implicit Summation</a:t>
            </a:r>
          </a:p>
        </p:txBody>
      </p:sp>
    </p:spTree>
    <p:extLst>
      <p:ext uri="{BB962C8B-B14F-4D97-AF65-F5344CB8AC3E}">
        <p14:creationId xmlns:p14="http://schemas.microsoft.com/office/powerpoint/2010/main" val="25333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5" grpId="0"/>
      <p:bldP spid="26" grpId="0"/>
      <p:bldP spid="29" grpId="0"/>
      <p:bldP spid="30" grpId="0" animBg="1"/>
      <p:bldP spid="33" grpId="0"/>
      <p:bldP spid="35" grpId="0"/>
      <p:bldP spid="37" grpId="0"/>
      <p:bldP spid="5" grpId="0"/>
      <p:bldP spid="8" grpId="0"/>
      <p:bldP spid="7" grpId="0" animBg="1"/>
      <p:bldP spid="9" grpId="0" animBg="1"/>
      <p:bldP spid="10" grpId="0" animBg="1"/>
      <p:bldP spid="11" grpId="0" animBg="1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Complex</a:t>
            </a:r>
            <a:r>
              <a:rPr lang="en-US" sz="3200" dirty="0">
                <a:latin typeface="+mn-lt"/>
              </a:rPr>
              <a:t> Vector Norm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/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blipFill>
                <a:blip r:embed="rId3"/>
                <a:stretch>
                  <a:fillRect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/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CA3F855-3B25-49C7-BF6A-A9B7BF51DD50}"/>
              </a:ext>
            </a:extLst>
          </p:cNvPr>
          <p:cNvSpPr txBox="1"/>
          <p:nvPr/>
        </p:nvSpPr>
        <p:spPr>
          <a:xfrm>
            <a:off x="1412386" y="1991780"/>
            <a:ext cx="419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"norm" of a </a:t>
            </a:r>
            <a:r>
              <a:rPr lang="en-US" sz="1600" b="1" dirty="0">
                <a:solidFill>
                  <a:srgbClr val="7030A0"/>
                </a:solidFill>
              </a:rPr>
              <a:t>vector</a:t>
            </a:r>
            <a:r>
              <a:rPr lang="en-US" sz="1600" dirty="0">
                <a:solidFill>
                  <a:srgbClr val="7030A0"/>
                </a:solidFill>
              </a:rPr>
              <a:t> of complex numbers must be a positive </a:t>
            </a:r>
            <a:r>
              <a:rPr lang="en-US" sz="1600" b="1" dirty="0">
                <a:solidFill>
                  <a:srgbClr val="7030A0"/>
                </a:solidFill>
              </a:rPr>
              <a:t>real scalar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because </a:t>
            </a:r>
            <a:r>
              <a:rPr lang="en-US" sz="1600" u="sng" dirty="0">
                <a:solidFill>
                  <a:srgbClr val="7030A0"/>
                </a:solidFill>
              </a:rPr>
              <a:t>length</a:t>
            </a:r>
            <a:r>
              <a:rPr lang="en-US" sz="1600" dirty="0">
                <a:solidFill>
                  <a:srgbClr val="7030A0"/>
                </a:solidFill>
              </a:rPr>
              <a:t> cannot be </a:t>
            </a:r>
            <a:r>
              <a:rPr lang="en-US" sz="1600" i="1" dirty="0">
                <a:solidFill>
                  <a:srgbClr val="7030A0"/>
                </a:solidFill>
              </a:rPr>
              <a:t>negative or imaginary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4C2FCD-70BD-439D-BFF1-620E76FCA34B}"/>
              </a:ext>
            </a:extLst>
          </p:cNvPr>
          <p:cNvGrpSpPr/>
          <p:nvPr/>
        </p:nvGrpSpPr>
        <p:grpSpPr>
          <a:xfrm>
            <a:off x="852151" y="4828004"/>
            <a:ext cx="7245227" cy="1492078"/>
            <a:chOff x="998525" y="4977778"/>
            <a:chExt cx="7245227" cy="1492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/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451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=21.23676…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/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/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/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ra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4B33E-52A4-46ED-A508-00366072FBA3}"/>
              </a:ext>
            </a:extLst>
          </p:cNvPr>
          <p:cNvGrpSpPr/>
          <p:nvPr/>
        </p:nvGrpSpPr>
        <p:grpSpPr>
          <a:xfrm>
            <a:off x="469280" y="3090414"/>
            <a:ext cx="8010968" cy="1599001"/>
            <a:chOff x="566516" y="2754966"/>
            <a:chExt cx="8010968" cy="1599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/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11−6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11+6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=451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/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/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883F8-EA4A-4072-85A3-A103B0816A65}"/>
              </a:ext>
            </a:extLst>
          </p:cNvPr>
          <p:cNvSpPr/>
          <p:nvPr/>
        </p:nvSpPr>
        <p:spPr>
          <a:xfrm>
            <a:off x="911225" y="5224688"/>
            <a:ext cx="460375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B2A65-ABAE-4336-8732-F0DA89F73D6C}"/>
              </a:ext>
            </a:extLst>
          </p:cNvPr>
          <p:cNvSpPr/>
          <p:nvPr/>
        </p:nvSpPr>
        <p:spPr>
          <a:xfrm>
            <a:off x="5997575" y="5212060"/>
            <a:ext cx="592411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95FB7D-8531-B7EB-63AF-37B537AB59EF}"/>
              </a:ext>
            </a:extLst>
          </p:cNvPr>
          <p:cNvCxnSpPr/>
          <p:nvPr/>
        </p:nvCxnSpPr>
        <p:spPr>
          <a:xfrm>
            <a:off x="6850118" y="5557051"/>
            <a:ext cx="9222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439A37-73F4-E1BF-CC0F-0A0F39DA3EFC}"/>
              </a:ext>
            </a:extLst>
          </p:cNvPr>
          <p:cNvSpPr txBox="1"/>
          <p:nvPr/>
        </p:nvSpPr>
        <p:spPr>
          <a:xfrm>
            <a:off x="7603897" y="1476003"/>
            <a:ext cx="1150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What is the </a:t>
            </a:r>
            <a:r>
              <a:rPr lang="en-US" sz="1600" b="1" dirty="0">
                <a:solidFill>
                  <a:srgbClr val="00B050"/>
                </a:solidFill>
              </a:rPr>
              <a:t>"length"</a:t>
            </a:r>
            <a:r>
              <a:rPr lang="en-US" sz="1600" dirty="0">
                <a:solidFill>
                  <a:srgbClr val="00B050"/>
                </a:solidFill>
              </a:rPr>
              <a:t> of this vector?</a:t>
            </a:r>
          </a:p>
        </p:txBody>
      </p:sp>
    </p:spTree>
    <p:extLst>
      <p:ext uri="{BB962C8B-B14F-4D97-AF65-F5344CB8AC3E}">
        <p14:creationId xmlns:p14="http://schemas.microsoft.com/office/powerpoint/2010/main" val="14707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35" grpId="0"/>
      <p:bldP spid="12" grpId="0" animBg="1"/>
      <p:bldP spid="27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 – Addition (Vector + Vector)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/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blipFill>
                <a:blip r:embed="rId3"/>
                <a:stretch>
                  <a:fillRect l="-2193" t="-26667" r="-236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/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blipFill>
                <a:blip r:embed="rId4"/>
                <a:stretch>
                  <a:fillRect l="-4464" t="-26667" r="-241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/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blipFill>
                <a:blip r:embed="rId5"/>
                <a:stretch>
                  <a:fillRect l="-573" t="-26667" r="-99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B6D5FF5-AA04-4A2E-9100-0F0D3102C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778245"/>
            <a:ext cx="4120654" cy="29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863F2-ECB1-4EA1-B40C-51CC021E825C}"/>
              </a:ext>
            </a:extLst>
          </p:cNvPr>
          <p:cNvSpPr txBox="1"/>
          <p:nvPr/>
        </p:nvSpPr>
        <p:spPr>
          <a:xfrm>
            <a:off x="833284" y="4705718"/>
            <a:ext cx="5756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Unitary matrices are </a:t>
            </a:r>
            <a:r>
              <a:rPr lang="en-US" sz="2000" u="sng" dirty="0">
                <a:solidFill>
                  <a:srgbClr val="7030A0"/>
                </a:solidFill>
              </a:rPr>
              <a:t>invertible</a:t>
            </a:r>
            <a:r>
              <a:rPr lang="en-US" sz="2000" dirty="0">
                <a:solidFill>
                  <a:srgbClr val="7030A0"/>
                </a:solidFill>
              </a:rPr>
              <a:t>, their inverse is their </a:t>
            </a:r>
            <a:r>
              <a:rPr lang="en-US" sz="2000" b="1" dirty="0">
                <a:solidFill>
                  <a:srgbClr val="7030A0"/>
                </a:solidFill>
              </a:rPr>
              <a:t>adjoint</a:t>
            </a:r>
            <a:r>
              <a:rPr lang="en-US" sz="2000" dirty="0">
                <a:solidFill>
                  <a:srgbClr val="7030A0"/>
                </a:solidFill>
              </a:rPr>
              <a:t>, and they preserve </a:t>
            </a:r>
            <a:r>
              <a:rPr lang="en-US" sz="2000" i="1" dirty="0">
                <a:solidFill>
                  <a:srgbClr val="7030A0"/>
                </a:solidFill>
              </a:rPr>
              <a:t>norms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A unitary matrix "preserves the geometry"  (lengths &amp; relative angles) of the space it acts upon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/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/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/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blipFill>
                <a:blip r:embed="rId5"/>
                <a:stretch>
                  <a:fillRect l="-2315" t="-3226" r="-231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/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/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can "undo"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Reversible Computation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blipFill>
                <a:blip r:embed="rId7"/>
                <a:stretch>
                  <a:fillRect t="-1935" b="-8387"/>
                </a:stretch>
              </a:blipFill>
              <a:ln w="127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4B095A-5E4D-4D30-B09D-63546D6CFF29}"/>
              </a:ext>
            </a:extLst>
          </p:cNvPr>
          <p:cNvSpPr txBox="1"/>
          <p:nvPr/>
        </p:nvSpPr>
        <p:spPr>
          <a:xfrm>
            <a:off x="4917362" y="3637147"/>
            <a:ext cx="3081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A Unitary Matrix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/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259BB6-5978-4AA0-8E77-6483D68E0C84}"/>
              </a:ext>
            </a:extLst>
          </p:cNvPr>
          <p:cNvSpPr txBox="1"/>
          <p:nvPr/>
        </p:nvSpPr>
        <p:spPr>
          <a:xfrm>
            <a:off x="7033093" y="1576775"/>
            <a:ext cx="160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6FA00-C2AA-4EE2-9488-12861770EDD0}"/>
              </a:ext>
            </a:extLst>
          </p:cNvPr>
          <p:cNvSpPr txBox="1"/>
          <p:nvPr/>
        </p:nvSpPr>
        <p:spPr>
          <a:xfrm>
            <a:off x="6998837" y="2608140"/>
            <a:ext cx="167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Counterclockwise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54BA2E-BDF4-48A5-9316-724EE3BEB686}"/>
              </a:ext>
            </a:extLst>
          </p:cNvPr>
          <p:cNvCxnSpPr/>
          <p:nvPr/>
        </p:nvCxnSpPr>
        <p:spPr>
          <a:xfrm>
            <a:off x="1308538" y="6274676"/>
            <a:ext cx="69368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A56678-D072-C564-01C3-2090931A995E}"/>
              </a:ext>
            </a:extLst>
          </p:cNvPr>
          <p:cNvGrpSpPr/>
          <p:nvPr/>
        </p:nvGrpSpPr>
        <p:grpSpPr>
          <a:xfrm>
            <a:off x="6427210" y="552762"/>
            <a:ext cx="2675789" cy="307777"/>
            <a:chOff x="6427210" y="552762"/>
            <a:chExt cx="2675789" cy="3077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A452F9D-E32F-9E47-D6FB-F3D34509F84D}"/>
                    </a:ext>
                  </a:extLst>
                </p:cNvPr>
                <p:cNvSpPr txBox="1"/>
                <p:nvPr/>
              </p:nvSpPr>
              <p:spPr>
                <a:xfrm>
                  <a:off x="6427210" y="594215"/>
                  <a:ext cx="1571328" cy="22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1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A452F9D-E32F-9E47-D6FB-F3D34509F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210" y="594215"/>
                  <a:ext cx="1571328" cy="224870"/>
                </a:xfrm>
                <a:prstGeom prst="rect">
                  <a:avLst/>
                </a:prstGeom>
                <a:blipFill>
                  <a:blip r:embed="rId10"/>
                  <a:stretch>
                    <a:fillRect l="-1163" t="-2703" r="-1938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C08469-734E-4454-DD04-302F0C39369D}"/>
                </a:ext>
              </a:extLst>
            </p:cNvPr>
            <p:cNvSpPr txBox="1"/>
            <p:nvPr/>
          </p:nvSpPr>
          <p:spPr>
            <a:xfrm>
              <a:off x="8037050" y="552762"/>
              <a:ext cx="106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cos is even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B7B01E-2BC3-00F7-D77E-3C39C56AA9CF}"/>
              </a:ext>
            </a:extLst>
          </p:cNvPr>
          <p:cNvGrpSpPr/>
          <p:nvPr/>
        </p:nvGrpSpPr>
        <p:grpSpPr>
          <a:xfrm>
            <a:off x="6219398" y="817062"/>
            <a:ext cx="2883601" cy="307777"/>
            <a:chOff x="6219398" y="817062"/>
            <a:chExt cx="2883601" cy="3077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E168BB2-E4F0-4612-8056-635625258D0A}"/>
                    </a:ext>
                  </a:extLst>
                </p:cNvPr>
                <p:cNvSpPr txBox="1"/>
                <p:nvPr/>
              </p:nvSpPr>
              <p:spPr>
                <a:xfrm>
                  <a:off x="6219398" y="855983"/>
                  <a:ext cx="1779140" cy="2299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p>
                        </m:sSup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func>
                              <m:funcPr>
                                <m:ctrlP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1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E168BB2-E4F0-4612-8056-635625258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9398" y="855983"/>
                  <a:ext cx="1779140" cy="229935"/>
                </a:xfrm>
                <a:prstGeom prst="rect">
                  <a:avLst/>
                </a:prstGeom>
                <a:blipFill>
                  <a:blip r:embed="rId11"/>
                  <a:stretch>
                    <a:fillRect l="-685" r="-1712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A5F96E-62C6-7E6F-B4D1-430AB9956C73}"/>
                </a:ext>
              </a:extLst>
            </p:cNvPr>
            <p:cNvSpPr txBox="1"/>
            <p:nvPr/>
          </p:nvSpPr>
          <p:spPr>
            <a:xfrm>
              <a:off x="8037050" y="817062"/>
              <a:ext cx="106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sin is odd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C04AF-8AEF-AE21-E57D-8EB7B9FB00A7}"/>
              </a:ext>
            </a:extLst>
          </p:cNvPr>
          <p:cNvSpPr/>
          <p:nvPr/>
        </p:nvSpPr>
        <p:spPr>
          <a:xfrm>
            <a:off x="7331103" y="863934"/>
            <a:ext cx="166977" cy="22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833649-E998-F084-4D11-35B714D26A19}"/>
              </a:ext>
            </a:extLst>
          </p:cNvPr>
          <p:cNvSpPr/>
          <p:nvPr/>
        </p:nvSpPr>
        <p:spPr>
          <a:xfrm>
            <a:off x="5589247" y="2608140"/>
            <a:ext cx="166977" cy="22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EE38C9B-9649-0BD9-C5FA-19BBA3EA8529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5400000">
            <a:off x="5783996" y="977544"/>
            <a:ext cx="1519336" cy="1741856"/>
          </a:xfrm>
          <a:prstGeom prst="bentConnector3">
            <a:avLst>
              <a:gd name="adj1" fmla="val 1598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C3E6A76-146F-A3CF-6CD8-FF9A57CAC54B}"/>
              </a:ext>
            </a:extLst>
          </p:cNvPr>
          <p:cNvSpPr txBox="1"/>
          <p:nvPr/>
        </p:nvSpPr>
        <p:spPr>
          <a:xfrm>
            <a:off x="7398214" y="1136388"/>
            <a:ext cx="1672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Complex Conjugate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FE390C-32AD-07C6-1B2E-2B71719072C1}"/>
                  </a:ext>
                </a:extLst>
              </p:cNvPr>
              <p:cNvSpPr txBox="1"/>
              <p:nvPr/>
            </p:nvSpPr>
            <p:spPr>
              <a:xfrm>
                <a:off x="651853" y="579603"/>
                <a:ext cx="1897186" cy="63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does not</a:t>
                </a:r>
              </a:p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imply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FE390C-32AD-07C6-1B2E-2B7171907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53" y="579603"/>
                <a:ext cx="1897186" cy="631583"/>
              </a:xfrm>
              <a:prstGeom prst="rect">
                <a:avLst/>
              </a:prstGeom>
              <a:blipFill>
                <a:blip r:embed="rId12"/>
                <a:stretch>
                  <a:fillRect l="-2572" t="-10577" r="-5788" b="-24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9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8" grpId="0"/>
      <p:bldP spid="3" grpId="0" animBg="1"/>
      <p:bldP spid="5" grpId="0"/>
      <p:bldP spid="12" grpId="0"/>
      <p:bldP spid="6" grpId="0"/>
      <p:bldP spid="17" grpId="0"/>
      <p:bldP spid="26" grpId="0"/>
      <p:bldP spid="2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9102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a vector with itself is its squared norm</a:t>
                </a:r>
              </a:p>
              <a:p>
                <a:pPr marL="514350" indent="-514350">
                  <a:buFont typeface="+mj-lt"/>
                  <a:buAutoNum type="arabicParenR" startAt="2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An inner product is equal to its own conjugate</a:t>
                </a:r>
              </a:p>
              <a:p>
                <a:pPr marL="457200" indent="-457200">
                  <a:buFont typeface="+mj-lt"/>
                  <a:buAutoNum type="arabicParenR" startAt="3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(dagger) operator is distributive across matrix addition</a:t>
                </a:r>
              </a:p>
              <a:p>
                <a:pPr marL="457200" indent="-457200">
                  <a:buFont typeface="+mj-lt"/>
                  <a:buAutoNum type="arabicParenR" startAt="4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two equal length vectors is equal to the trace of their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trace operator is distributive across scalar-array multiplication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9102"/>
                <a:ext cx="7886700" cy="4667249"/>
              </a:xfrm>
              <a:blipFill>
                <a:blip r:embed="rId3"/>
                <a:stretch>
                  <a:fillRect l="-1236" t="-1958" r="-850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C58C7A2-743A-FDA7-DC1B-2DE4D465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6" y="1379708"/>
            <a:ext cx="6533515" cy="5311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7B86843-FD1C-94CA-95A8-4913DC23C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matrix_identities.ipynb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/>
              <p:nvPr/>
            </p:nvSpPr>
            <p:spPr>
              <a:xfrm>
                <a:off x="6040725" y="2415501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725" y="2415501"/>
                <a:ext cx="1365758" cy="276999"/>
              </a:xfrm>
              <a:prstGeom prst="rect">
                <a:avLst/>
              </a:prstGeom>
              <a:blipFill>
                <a:blip r:embed="rId3"/>
                <a:stretch>
                  <a:fillRect t="-4348" r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054C78-B3FB-42C0-84E7-AC2654BC25CD}"/>
              </a:ext>
            </a:extLst>
          </p:cNvPr>
          <p:cNvSpPr txBox="1"/>
          <p:nvPr/>
        </p:nvSpPr>
        <p:spPr>
          <a:xfrm>
            <a:off x="6119801" y="209391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5493E6-5383-4F7F-BF9D-89016C6758E6}"/>
              </a:ext>
            </a:extLst>
          </p:cNvPr>
          <p:cNvSpPr txBox="1"/>
          <p:nvPr/>
        </p:nvSpPr>
        <p:spPr>
          <a:xfrm>
            <a:off x="6941849" y="207004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FC743-4053-48DF-B9EC-90679782D2ED}"/>
              </a:ext>
            </a:extLst>
          </p:cNvPr>
          <p:cNvSpPr txBox="1"/>
          <p:nvPr/>
        </p:nvSpPr>
        <p:spPr>
          <a:xfrm>
            <a:off x="6197411" y="3134169"/>
            <a:ext cx="2186996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D4D93-D950-4D72-BB0D-B6D7726AE22C}"/>
              </a:ext>
            </a:extLst>
          </p:cNvPr>
          <p:cNvSpPr/>
          <p:nvPr/>
        </p:nvSpPr>
        <p:spPr>
          <a:xfrm>
            <a:off x="3445635" y="2193097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63CD4A-7BE0-96DB-AEF9-C1CA602A207E}"/>
              </a:ext>
            </a:extLst>
          </p:cNvPr>
          <p:cNvSpPr/>
          <p:nvPr/>
        </p:nvSpPr>
        <p:spPr>
          <a:xfrm>
            <a:off x="3284010" y="6083773"/>
            <a:ext cx="184096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E8C3ED-D866-92E5-1601-51F4525F92A1}"/>
              </a:ext>
            </a:extLst>
          </p:cNvPr>
          <p:cNvGrpSpPr/>
          <p:nvPr/>
        </p:nvGrpSpPr>
        <p:grpSpPr>
          <a:xfrm>
            <a:off x="7740871" y="1744899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C40D347-3A3F-51D8-0874-C3C3B72987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9F437E-8CD3-5AF5-B701-E07DF89D3B6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2C57A9-5173-09CC-869F-C5D0BC891642}"/>
              </a:ext>
            </a:extLst>
          </p:cNvPr>
          <p:cNvGrpSpPr/>
          <p:nvPr/>
        </p:nvGrpSpPr>
        <p:grpSpPr>
          <a:xfrm>
            <a:off x="3957449" y="2155219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05EFEA-BA7C-1C5E-BDF1-B0F2F2F31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0C5DBA-C7A4-0FBC-8F33-ED2F2873935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281EFD-1535-F5A1-1642-DA4574694AD8}"/>
              </a:ext>
            </a:extLst>
          </p:cNvPr>
          <p:cNvGrpSpPr/>
          <p:nvPr/>
        </p:nvGrpSpPr>
        <p:grpSpPr>
          <a:xfrm>
            <a:off x="4589584" y="2353568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593ECD-140C-9E88-A7C6-29E9D990401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51F36C7-70BC-AC80-BF46-868FD4B91E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C3B5672-81CB-23D1-3AD7-EDC2BF50EA9A}"/>
              </a:ext>
            </a:extLst>
          </p:cNvPr>
          <p:cNvSpPr/>
          <p:nvPr/>
        </p:nvSpPr>
        <p:spPr>
          <a:xfrm>
            <a:off x="3633787" y="4658710"/>
            <a:ext cx="1505771" cy="1813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96C0E6-0C2B-E45E-E503-876059BAE6E1}"/>
              </a:ext>
            </a:extLst>
          </p:cNvPr>
          <p:cNvGrpSpPr/>
          <p:nvPr/>
        </p:nvGrpSpPr>
        <p:grpSpPr>
          <a:xfrm>
            <a:off x="5301404" y="4569445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0E6BAC-D84F-3699-48F7-6662D1BB10F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0BD98C-92A8-8BCC-7B53-182EC4A13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241D2F7-5C78-F7E0-F8E1-77FD6A117A53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5087942" y="931201"/>
            <a:ext cx="694793" cy="3711142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C208FD7-DB4C-254D-43F2-EEA6D32E9098}"/>
              </a:ext>
            </a:extLst>
          </p:cNvPr>
          <p:cNvGrpSpPr/>
          <p:nvPr/>
        </p:nvGrpSpPr>
        <p:grpSpPr>
          <a:xfrm>
            <a:off x="3291006" y="6352144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38-4D97-4602-C7C0-E4871779C88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B87094-8E07-152A-8C89-F599F2389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5A1CF3C-3FEB-56F1-C116-761D0D14D6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078" b="42174"/>
          <a:stretch/>
        </p:blipFill>
        <p:spPr>
          <a:xfrm>
            <a:off x="4527453" y="5478293"/>
            <a:ext cx="3359187" cy="6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3" grpId="0"/>
      <p:bldP spid="55" grpId="0"/>
      <p:bldP spid="3" grpId="0" animBg="1"/>
      <p:bldP spid="6" grpId="0" animBg="1"/>
      <p:bldP spid="17" grpId="0" animBg="1"/>
      <p:bldP spid="3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9B1755-8908-DE61-A073-1660C1CCC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9" y="2023428"/>
            <a:ext cx="4988792" cy="4332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1852F-1BF3-48F0-9451-9B7C5813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741" y="2314636"/>
            <a:ext cx="3043834" cy="173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matrix_identities.ipynb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084009" y="3113410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/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28E791E-B042-4C36-804B-676586D4BDB5}"/>
              </a:ext>
            </a:extLst>
          </p:cNvPr>
          <p:cNvSpPr/>
          <p:nvPr/>
        </p:nvSpPr>
        <p:spPr>
          <a:xfrm>
            <a:off x="485289" y="2415777"/>
            <a:ext cx="3605864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85AFD-3AD5-5865-85AE-F39DF71EF1BF}"/>
              </a:ext>
            </a:extLst>
          </p:cNvPr>
          <p:cNvSpPr txBox="1"/>
          <p:nvPr/>
        </p:nvSpPr>
        <p:spPr>
          <a:xfrm>
            <a:off x="2167759" y="125123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EEB63-0540-6744-5E89-B335E4D87526}"/>
              </a:ext>
            </a:extLst>
          </p:cNvPr>
          <p:cNvSpPr txBox="1"/>
          <p:nvPr/>
        </p:nvSpPr>
        <p:spPr>
          <a:xfrm>
            <a:off x="2989807" y="122735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1927B3-E357-696A-B5B6-953449080412}"/>
              </a:ext>
            </a:extLst>
          </p:cNvPr>
          <p:cNvGrpSpPr/>
          <p:nvPr/>
        </p:nvGrpSpPr>
        <p:grpSpPr>
          <a:xfrm>
            <a:off x="4536637" y="3927235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060622-6836-CBEE-30B1-453A40E29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572530-86EF-8AD7-F344-531FE04AF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B24CF5-41EE-0EEB-DB69-023580190594}"/>
              </a:ext>
            </a:extLst>
          </p:cNvPr>
          <p:cNvGrpSpPr/>
          <p:nvPr/>
        </p:nvGrpSpPr>
        <p:grpSpPr>
          <a:xfrm>
            <a:off x="4231471" y="5671247"/>
            <a:ext cx="848492" cy="369332"/>
            <a:chOff x="4704120" y="2356972"/>
            <a:chExt cx="84849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3DD24D-D83E-446D-025E-358392EDB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5032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02043-BA0C-E47D-B67A-3EC6CC516E16}"/>
                </a:ext>
              </a:extLst>
            </p:cNvPr>
            <p:cNvSpPr txBox="1"/>
            <p:nvPr/>
          </p:nvSpPr>
          <p:spPr>
            <a:xfrm>
              <a:off x="516915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221890-56FA-DA47-457C-1408E76D848E}"/>
              </a:ext>
            </a:extLst>
          </p:cNvPr>
          <p:cNvGrpSpPr/>
          <p:nvPr/>
        </p:nvGrpSpPr>
        <p:grpSpPr>
          <a:xfrm>
            <a:off x="7836181" y="301545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BE29C0-0F77-39AA-A7B5-B263F8F03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FFF58B-B8BC-A869-D397-617F4F9FD4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965E5-6B3F-E9AF-5425-B4AAE6898469}"/>
              </a:ext>
            </a:extLst>
          </p:cNvPr>
          <p:cNvGrpSpPr/>
          <p:nvPr/>
        </p:nvGrpSpPr>
        <p:grpSpPr>
          <a:xfrm>
            <a:off x="8087710" y="3898493"/>
            <a:ext cx="633374" cy="699742"/>
            <a:chOff x="5047900" y="2141349"/>
            <a:chExt cx="633374" cy="69974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0217C9-4291-61AC-6C38-3496304F4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7900" y="2141349"/>
              <a:ext cx="349394" cy="400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69B737-8403-B384-CDA4-061294A708A1}"/>
                </a:ext>
              </a:extLst>
            </p:cNvPr>
            <p:cNvSpPr txBox="1"/>
            <p:nvPr/>
          </p:nvSpPr>
          <p:spPr>
            <a:xfrm>
              <a:off x="5297816" y="24717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FD1C1CD-4EB8-72C9-3171-EE6863807109}"/>
              </a:ext>
            </a:extLst>
          </p:cNvPr>
          <p:cNvSpPr/>
          <p:nvPr/>
        </p:nvSpPr>
        <p:spPr>
          <a:xfrm>
            <a:off x="1186882" y="5365212"/>
            <a:ext cx="586739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CFBDF0-F252-7468-17B1-5D0D7899AAE4}"/>
              </a:ext>
            </a:extLst>
          </p:cNvPr>
          <p:cNvSpPr/>
          <p:nvPr/>
        </p:nvSpPr>
        <p:spPr>
          <a:xfrm>
            <a:off x="2799126" y="5365212"/>
            <a:ext cx="608715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900AD-55B0-C4BC-0166-46B38F430B1A}"/>
              </a:ext>
            </a:extLst>
          </p:cNvPr>
          <p:cNvSpPr txBox="1"/>
          <p:nvPr/>
        </p:nvSpPr>
        <p:spPr>
          <a:xfrm>
            <a:off x="5844598" y="4514533"/>
            <a:ext cx="2526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inner product of a vector with itself must always return a </a:t>
            </a:r>
            <a:r>
              <a:rPr lang="en-US" b="1" dirty="0">
                <a:solidFill>
                  <a:srgbClr val="00B050"/>
                </a:solidFill>
              </a:rPr>
              <a:t>Real</a:t>
            </a:r>
            <a:r>
              <a:rPr lang="en-US" dirty="0">
                <a:solidFill>
                  <a:srgbClr val="00B050"/>
                </a:solidFill>
              </a:rPr>
              <a:t> (non-negative) </a:t>
            </a:r>
            <a:r>
              <a:rPr lang="en-US" u="sng" dirty="0">
                <a:solidFill>
                  <a:srgbClr val="00B050"/>
                </a:solidFill>
              </a:rPr>
              <a:t>scalar</a:t>
            </a:r>
            <a:r>
              <a:rPr lang="en-US" dirty="0">
                <a:solidFill>
                  <a:srgbClr val="00B050"/>
                </a:solidFill>
              </a:rPr>
              <a:t>, so it would have no </a:t>
            </a:r>
            <a:r>
              <a:rPr lang="en-US" i="1" dirty="0">
                <a:solidFill>
                  <a:srgbClr val="00B050"/>
                </a:solidFill>
              </a:rPr>
              <a:t>Imaginary</a:t>
            </a:r>
            <a:r>
              <a:rPr lang="en-US" dirty="0">
                <a:solidFill>
                  <a:srgbClr val="00B050"/>
                </a:solidFill>
              </a:rPr>
              <a:t>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6CB86-63F5-E011-5373-41622A4146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078" b="42174"/>
          <a:stretch/>
        </p:blipFill>
        <p:spPr>
          <a:xfrm>
            <a:off x="5033238" y="1298541"/>
            <a:ext cx="3359187" cy="6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3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6" grpId="0" animBg="1"/>
      <p:bldP spid="10" grpId="0"/>
      <p:bldP spid="11" grpId="0"/>
      <p:bldP spid="8" grpId="0" animBg="1"/>
      <p:bldP spid="26" grpId="0" animBg="1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5FEF32-E1D3-40FF-9E12-E04C4103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917" y="2269469"/>
            <a:ext cx="3664076" cy="2555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FD738-3258-42DD-A1F3-EE48746FC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1" y="1979971"/>
            <a:ext cx="4558189" cy="424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matrix_identities.ipynb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683803" y="4604297"/>
            <a:ext cx="308204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/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blipFill>
                <a:blip r:embed="rId5"/>
                <a:stretch>
                  <a:fillRect t="-4255" r="-118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7128" y="2256447"/>
            <a:ext cx="4210495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53445C-6F7F-4B60-A0F0-F67745257F78}"/>
              </a:ext>
            </a:extLst>
          </p:cNvPr>
          <p:cNvSpPr txBox="1"/>
          <p:nvPr/>
        </p:nvSpPr>
        <p:spPr>
          <a:xfrm>
            <a:off x="5218388" y="5224081"/>
            <a:ext cx="293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no simple equality test for </a:t>
            </a:r>
            <a:r>
              <a:rPr lang="en-US" b="1" dirty="0"/>
              <a:t>Numpy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matrices</a:t>
            </a:r>
            <a:r>
              <a:rPr lang="en-US" dirty="0">
                <a:solidFill>
                  <a:srgbClr val="7030A0"/>
                </a:solidFill>
              </a:rPr>
              <a:t> so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must use the </a:t>
            </a:r>
            <a:r>
              <a:rPr lang="en-US" b="1" dirty="0"/>
              <a:t>.all() </a:t>
            </a:r>
            <a:r>
              <a:rPr lang="en-US" dirty="0">
                <a:solidFill>
                  <a:srgbClr val="7030A0"/>
                </a:solidFill>
              </a:rPr>
              <a:t>method after </a:t>
            </a:r>
            <a:r>
              <a:rPr lang="en-US" b="1" dirty="0"/>
              <a:t>.isclose()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31F5DD-1B6A-41AF-AB95-2305A7C67B3C}"/>
              </a:ext>
            </a:extLst>
          </p:cNvPr>
          <p:cNvCxnSpPr>
            <a:stCxn id="22" idx="1"/>
          </p:cNvCxnSpPr>
          <p:nvPr/>
        </p:nvCxnSpPr>
        <p:spPr>
          <a:xfrm flipH="1">
            <a:off x="3979239" y="5824246"/>
            <a:ext cx="1239149" cy="78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38BF61-CE21-4667-A069-05E1A5522A05}"/>
              </a:ext>
            </a:extLst>
          </p:cNvPr>
          <p:cNvSpPr txBox="1"/>
          <p:nvPr/>
        </p:nvSpPr>
        <p:spPr>
          <a:xfrm>
            <a:off x="2146026" y="366501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28C21-06CC-4BB2-99C1-263C2360D37E}"/>
              </a:ext>
            </a:extLst>
          </p:cNvPr>
          <p:cNvCxnSpPr>
            <a:cxnSpLocks/>
          </p:cNvCxnSpPr>
          <p:nvPr/>
        </p:nvCxnSpPr>
        <p:spPr>
          <a:xfrm flipH="1">
            <a:off x="1671146" y="3878317"/>
            <a:ext cx="622737" cy="225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EC384E-6B4C-4D3C-6789-24D5DF5A9B61}"/>
              </a:ext>
            </a:extLst>
          </p:cNvPr>
          <p:cNvSpPr txBox="1"/>
          <p:nvPr/>
        </p:nvSpPr>
        <p:spPr>
          <a:xfrm>
            <a:off x="177935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2A6E-12FD-0C09-1700-DE1BA1C2D8AB}"/>
              </a:ext>
            </a:extLst>
          </p:cNvPr>
          <p:cNvSpPr txBox="1"/>
          <p:nvPr/>
        </p:nvSpPr>
        <p:spPr>
          <a:xfrm>
            <a:off x="2957954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C402A5-06D7-503E-009E-271152C3313D}"/>
              </a:ext>
            </a:extLst>
          </p:cNvPr>
          <p:cNvSpPr/>
          <p:nvPr/>
        </p:nvSpPr>
        <p:spPr>
          <a:xfrm>
            <a:off x="2371061" y="1526381"/>
            <a:ext cx="151075" cy="2263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31C33C-8043-F583-EF20-BCB7BA233029}"/>
              </a:ext>
            </a:extLst>
          </p:cNvPr>
          <p:cNvSpPr/>
          <p:nvPr/>
        </p:nvSpPr>
        <p:spPr>
          <a:xfrm>
            <a:off x="1520071" y="4021931"/>
            <a:ext cx="151075" cy="1525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CE23C6-46CA-FBC2-07E1-71133F3FA360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>
            <a:off x="886488" y="2461819"/>
            <a:ext cx="2269233" cy="850990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/>
      <p:bldP spid="2" grpId="0"/>
      <p:bldP spid="6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5F3C8-7468-2384-0079-3E0146D3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4" y="1980422"/>
            <a:ext cx="5502881" cy="4666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matrix_identities.ipynb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36829" y="3600043"/>
            <a:ext cx="3241998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34770" y="2290268"/>
            <a:ext cx="2907625" cy="368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/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blipFill>
                <a:blip r:embed="rId6"/>
                <a:stretch>
                  <a:fillRect t="-196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4043737" y="35042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C9A8A-3D02-8812-9D62-47C75DD85D49}"/>
              </a:ext>
            </a:extLst>
          </p:cNvPr>
          <p:cNvSpPr txBox="1"/>
          <p:nvPr/>
        </p:nvSpPr>
        <p:spPr>
          <a:xfrm>
            <a:off x="24415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F3E48-2C04-8C90-44D1-F949D5920B0E}"/>
              </a:ext>
            </a:extLst>
          </p:cNvPr>
          <p:cNvSpPr txBox="1"/>
          <p:nvPr/>
        </p:nvSpPr>
        <p:spPr>
          <a:xfrm>
            <a:off x="3620106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5DE07-399C-D0FF-FAE6-2F18B1C68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80422"/>
            <a:ext cx="4214877" cy="30951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/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1×4</m:t>
                          </m:r>
                        </m:e>
                      </m:d>
                      <m:r>
                        <a:rPr lang="en-US" b="0" i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4×4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E49E933-EF26-7913-5F12-02633E94FA06}"/>
              </a:ext>
            </a:extLst>
          </p:cNvPr>
          <p:cNvSpPr/>
          <p:nvPr/>
        </p:nvSpPr>
        <p:spPr>
          <a:xfrm>
            <a:off x="5273566" y="3287111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0E1B9-4FCF-C0F2-8727-FC6CACBDB653}"/>
              </a:ext>
            </a:extLst>
          </p:cNvPr>
          <p:cNvSpPr/>
          <p:nvPr/>
        </p:nvSpPr>
        <p:spPr>
          <a:xfrm>
            <a:off x="6139709" y="3504277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11B83-374B-A406-7936-B75EB0F3411A}"/>
              </a:ext>
            </a:extLst>
          </p:cNvPr>
          <p:cNvSpPr/>
          <p:nvPr/>
        </p:nvSpPr>
        <p:spPr>
          <a:xfrm>
            <a:off x="6994577" y="3740021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E8D3B7-B5ED-B6CD-2F6F-7E9910C567DF}"/>
              </a:ext>
            </a:extLst>
          </p:cNvPr>
          <p:cNvSpPr/>
          <p:nvPr/>
        </p:nvSpPr>
        <p:spPr>
          <a:xfrm>
            <a:off x="7885164" y="3956714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30CAEF-E108-7F69-6FEE-EAC48B351B87}"/>
              </a:ext>
            </a:extLst>
          </p:cNvPr>
          <p:cNvSpPr/>
          <p:nvPr/>
        </p:nvSpPr>
        <p:spPr>
          <a:xfrm>
            <a:off x="5433561" y="4522620"/>
            <a:ext cx="902887" cy="24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/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blipFill>
                <a:blip r:embed="rId9"/>
                <a:stretch>
                  <a:fillRect l="-12500" t="-4255" r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/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blipFill>
                <a:blip r:embed="rId10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DF25B368-650B-3871-313D-A97421660A3E}"/>
              </a:ext>
            </a:extLst>
          </p:cNvPr>
          <p:cNvSpPr/>
          <p:nvPr/>
        </p:nvSpPr>
        <p:spPr>
          <a:xfrm rot="10800000">
            <a:off x="6497517" y="2151500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AB32F794-4F9B-86B3-0C27-7D8E85F1F750}"/>
              </a:ext>
            </a:extLst>
          </p:cNvPr>
          <p:cNvSpPr/>
          <p:nvPr/>
        </p:nvSpPr>
        <p:spPr>
          <a:xfrm>
            <a:off x="6155611" y="2604011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9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10" grpId="0"/>
      <p:bldP spid="11" grpId="0" animBg="1"/>
      <p:bldP spid="25" grpId="0" animBg="1"/>
      <p:bldP spid="26" grpId="0" animBg="1"/>
      <p:bldP spid="30" grpId="0" animBg="1"/>
      <p:bldP spid="32" grpId="0" animBg="1"/>
      <p:bldP spid="2" grpId="0"/>
      <p:bldP spid="6" grpId="0"/>
      <p:bldP spid="9" grpId="0" animBg="1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724A1-70C1-0AB4-055D-3E4D6C6B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0" y="1971791"/>
            <a:ext cx="6565966" cy="4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79B8C-01EF-05E4-2F70-D00C58B0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90" y="2693804"/>
            <a:ext cx="4099100" cy="842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matrix_identities.ipynb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82066" y="2296724"/>
            <a:ext cx="4318534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641333" y="2977733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/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blipFill>
                <a:blip r:embed="rId5"/>
                <a:stretch>
                  <a:fillRect l="-9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3E2A885-A9FC-4A43-9824-B34440D90686}"/>
              </a:ext>
            </a:extLst>
          </p:cNvPr>
          <p:cNvSpPr/>
          <p:nvPr/>
        </p:nvSpPr>
        <p:spPr>
          <a:xfrm>
            <a:off x="8220075" y="3006925"/>
            <a:ext cx="234950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2AEE79-C67A-49DD-9BB3-2B2611E9AB1F}"/>
              </a:ext>
            </a:extLst>
          </p:cNvPr>
          <p:cNvGrpSpPr/>
          <p:nvPr/>
        </p:nvGrpSpPr>
        <p:grpSpPr>
          <a:xfrm>
            <a:off x="3685405" y="569472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D622D3-4073-4332-9105-D3215B204E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F66BEE-DF24-4FCF-B4EF-FA5A26AEC4E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1D71F7-102A-599F-2524-CBC98328D803}"/>
              </a:ext>
            </a:extLst>
          </p:cNvPr>
          <p:cNvSpPr txBox="1"/>
          <p:nvPr/>
        </p:nvSpPr>
        <p:spPr>
          <a:xfrm>
            <a:off x="217348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C1537-AAEB-4EE0-4E74-48A66A9B1BFB}"/>
              </a:ext>
            </a:extLst>
          </p:cNvPr>
          <p:cNvSpPr txBox="1"/>
          <p:nvPr/>
        </p:nvSpPr>
        <p:spPr>
          <a:xfrm>
            <a:off x="38960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FDBC4-F926-E7F9-79D0-CCA93E0D06CF}"/>
              </a:ext>
            </a:extLst>
          </p:cNvPr>
          <p:cNvGrpSpPr/>
          <p:nvPr/>
        </p:nvGrpSpPr>
        <p:grpSpPr>
          <a:xfrm>
            <a:off x="7107585" y="323116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F9D005-B5F3-4A86-2FAE-96385EA2D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E8AF0B-17C1-A7BE-B7C7-638D7408FF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89102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6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if and only 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h𝑒𝑟𝑚𝑖𝑡𝑖𝑎𝑛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Within an inner product, a Hermitian matrix can be dotted to </a:t>
                </a:r>
                <a:r>
                  <a:rPr lang="en-US" sz="2000" u="sng" dirty="0">
                    <a:solidFill>
                      <a:srgbClr val="0070C0"/>
                    </a:solidFill>
                  </a:rPr>
                  <a:t>either</a:t>
                </a:r>
                <a:r>
                  <a:rPr lang="en-US" sz="2000" dirty="0">
                    <a:solidFill>
                      <a:srgbClr val="0070C0"/>
                    </a:solidFill>
                  </a:rPr>
                  <a:t> vector</a:t>
                </a:r>
              </a:p>
              <a:p>
                <a:pPr marL="514350" indent="-514350">
                  <a:buFont typeface="+mj-lt"/>
                  <a:buAutoNum type="arabicParenR" startAt="7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𝑢𝑛𝑖𝑡𝑎𝑟𝑦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dot product of a Unitary matrix with a vector respects the norm</a:t>
                </a:r>
              </a:p>
              <a:p>
                <a:pPr marL="457200" indent="-457200">
                  <a:buFont typeface="+mj-lt"/>
                  <a:buAutoNum type="arabicParenR" startAt="8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Commutation of two vectors within an inner product produces the conjugate of that inner product</a:t>
                </a:r>
              </a:p>
              <a:p>
                <a:pPr marL="457200" indent="-457200">
                  <a:buFont typeface="+mj-lt"/>
                  <a:buAutoNum type="arabicParenR" startAt="9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Demonstrate the Cauchy–Schwarz inequality </a:t>
                </a:r>
                <a:r>
                  <a:rPr lang="en-US" sz="2000" dirty="0">
                    <a:solidFill>
                      <a:srgbClr val="7030A0"/>
                    </a:solidFill>
                  </a:rPr>
                  <a:t>(“co-she”)</a:t>
                </a: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457200" indent="-457200">
                  <a:buFont typeface="+mj-lt"/>
                  <a:buAutoNum type="arabicParenR" startAt="10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operator is distributive across a commutated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89102"/>
                <a:ext cx="7886700" cy="4667249"/>
              </a:xfrm>
              <a:blipFill>
                <a:blip r:embed="rId3"/>
                <a:stretch>
                  <a:fillRect l="-1236" t="-1958" r="-696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256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E9AA9-78AA-4F7F-DB63-D7566D98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" y="1917305"/>
            <a:ext cx="5425040" cy="4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matrix_identities.ipynb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0" y="2241543"/>
            <a:ext cx="4615529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718108" y="30711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/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h𝑒𝑟𝑚𝑖𝑡𝑖𝑎𝑛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DA1815-A0BF-44E0-8924-7DAA1BB2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78" y="1536798"/>
            <a:ext cx="3447619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/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Hermitian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D10B430-FDB2-4D96-BBB6-10BEC739989E}"/>
              </a:ext>
            </a:extLst>
          </p:cNvPr>
          <p:cNvSpPr/>
          <p:nvPr/>
        </p:nvSpPr>
        <p:spPr>
          <a:xfrm>
            <a:off x="6361386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10C4C0-79E5-4060-ACBF-D1BE8D2213D1}"/>
              </a:ext>
            </a:extLst>
          </p:cNvPr>
          <p:cNvSpPr/>
          <p:nvPr/>
        </p:nvSpPr>
        <p:spPr>
          <a:xfrm>
            <a:off x="5784111" y="2336253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0C0748-73A0-4A06-89D9-ED514A5A0847}"/>
              </a:ext>
            </a:extLst>
          </p:cNvPr>
          <p:cNvSpPr/>
          <p:nvPr/>
        </p:nvSpPr>
        <p:spPr>
          <a:xfrm>
            <a:off x="6878911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1C37DE-44AF-4A05-A740-695C20CF66A3}"/>
              </a:ext>
            </a:extLst>
          </p:cNvPr>
          <p:cNvSpPr/>
          <p:nvPr/>
        </p:nvSpPr>
        <p:spPr>
          <a:xfrm>
            <a:off x="5784111" y="2537204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DC976B8-87EF-48CA-92A1-B1661089CAD1}"/>
              </a:ext>
            </a:extLst>
          </p:cNvPr>
          <p:cNvCxnSpPr>
            <a:stCxn id="11" idx="1"/>
            <a:endCxn id="30" idx="0"/>
          </p:cNvCxnSpPr>
          <p:nvPr/>
        </p:nvCxnSpPr>
        <p:spPr>
          <a:xfrm rot="10800000" flipV="1">
            <a:off x="6020594" y="2230821"/>
            <a:ext cx="340792" cy="1054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243B1C4-A594-4A71-A9DA-0108969AC856}"/>
              </a:ext>
            </a:extLst>
          </p:cNvPr>
          <p:cNvCxnSpPr>
            <a:stCxn id="31" idx="2"/>
            <a:endCxn id="32" idx="3"/>
          </p:cNvCxnSpPr>
          <p:nvPr/>
        </p:nvCxnSpPr>
        <p:spPr>
          <a:xfrm rot="5400000">
            <a:off x="6533045" y="2049447"/>
            <a:ext cx="306383" cy="85831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/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1056289" y="3088892"/>
            <a:ext cx="1336740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17B84-65E5-27D3-2E3E-87AE753F66D7}"/>
              </a:ext>
            </a:extLst>
          </p:cNvPr>
          <p:cNvSpPr txBox="1"/>
          <p:nvPr/>
        </p:nvSpPr>
        <p:spPr>
          <a:xfrm>
            <a:off x="155863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316C6-04F6-603F-9FBC-160ECB413AEE}"/>
              </a:ext>
            </a:extLst>
          </p:cNvPr>
          <p:cNvSpPr txBox="1"/>
          <p:nvPr/>
        </p:nvSpPr>
        <p:spPr>
          <a:xfrm>
            <a:off x="273723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24969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11" grpId="0" animBg="1"/>
      <p:bldP spid="30" grpId="0" animBg="1"/>
      <p:bldP spid="31" grpId="0" animBg="1"/>
      <p:bldP spid="32" grpId="0" animBg="1"/>
      <p:bldP spid="33" grpId="0"/>
      <p:bldP spid="3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EE5838-E220-6D1A-9B38-DF398EFA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82" y="1917304"/>
            <a:ext cx="3126942" cy="41760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61C5A-9288-31D1-E7D0-133E9A73C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19" y="1917305"/>
            <a:ext cx="5197901" cy="4732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matrix_identities.ipynb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1" y="2194245"/>
            <a:ext cx="4173800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5195434" y="2770008"/>
            <a:ext cx="671765" cy="369332"/>
            <a:chOff x="4880163" y="2080775"/>
            <a:chExt cx="67176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8472556" y="5478144"/>
            <a:ext cx="38847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/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𝑢𝑛𝑖𝑡𝑎𝑟𝑦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blipFill>
                <a:blip r:embed="rId5"/>
                <a:stretch>
                  <a:fillRect r="-54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A9D33A-7CE1-4BC7-90AC-C4442F4E4630}"/>
              </a:ext>
            </a:extLst>
          </p:cNvPr>
          <p:cNvGrpSpPr/>
          <p:nvPr/>
        </p:nvGrpSpPr>
        <p:grpSpPr>
          <a:xfrm>
            <a:off x="1763636" y="316791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2EE126-8DA8-4D9B-828B-BF3003B5D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FB4283-6795-41C2-B57F-EFA91D7A222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8EAE7A-9AE6-62BD-DEB5-6D71DE33E7B4}"/>
              </a:ext>
            </a:extLst>
          </p:cNvPr>
          <p:cNvGrpSpPr/>
          <p:nvPr/>
        </p:nvGrpSpPr>
        <p:grpSpPr>
          <a:xfrm>
            <a:off x="8220408" y="2771223"/>
            <a:ext cx="671765" cy="369332"/>
            <a:chOff x="4880163" y="2080775"/>
            <a:chExt cx="671765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AB4C65-D17C-667A-4FFF-61205ED88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7F3C97-3138-2BE8-33AB-95E91813F513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61BDE6-8823-A597-1A64-2B68C5BCF510}"/>
              </a:ext>
            </a:extLst>
          </p:cNvPr>
          <p:cNvGrpSpPr/>
          <p:nvPr/>
        </p:nvGrpSpPr>
        <p:grpSpPr>
          <a:xfrm>
            <a:off x="7316851" y="4098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FAF9B3-EB28-4358-D5FE-E3B5DB91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F11DBF-CAC5-F78B-E1F0-760A6E7C6C1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72E1E6-04EC-DD20-CB17-FFAD0F7FCF85}"/>
              </a:ext>
            </a:extLst>
          </p:cNvPr>
          <p:cNvGrpSpPr/>
          <p:nvPr/>
        </p:nvGrpSpPr>
        <p:grpSpPr>
          <a:xfrm>
            <a:off x="3638372" y="352527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CCED7F-A69B-352A-34EA-1C8CD60B60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44110D-3DC1-AF7E-5FF2-765472656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EB7DD-C6D4-B288-DF10-3663075EC562}"/>
              </a:ext>
            </a:extLst>
          </p:cNvPr>
          <p:cNvGrpSpPr/>
          <p:nvPr/>
        </p:nvGrpSpPr>
        <p:grpSpPr>
          <a:xfrm>
            <a:off x="8406738" y="5752717"/>
            <a:ext cx="556262" cy="369332"/>
            <a:chOff x="3647644" y="4910075"/>
            <a:chExt cx="55626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D3508-55CD-0559-EBB3-94F5F9CF2771}"/>
                </a:ext>
              </a:extLst>
            </p:cNvPr>
            <p:cNvSpPr txBox="1"/>
            <p:nvPr/>
          </p:nvSpPr>
          <p:spPr>
            <a:xfrm>
              <a:off x="3820448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5CA2A5-7EC6-CBA4-99C0-69E651135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301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7F58B8B-D9F9-64EC-4329-4AAD748126CF}"/>
              </a:ext>
            </a:extLst>
          </p:cNvPr>
          <p:cNvSpPr txBox="1"/>
          <p:nvPr/>
        </p:nvSpPr>
        <p:spPr>
          <a:xfrm>
            <a:off x="1714238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C9BED1-1BDC-8E4B-09A2-4D1BE99B0581}"/>
              </a:ext>
            </a:extLst>
          </p:cNvPr>
          <p:cNvSpPr txBox="1"/>
          <p:nvPr/>
        </p:nvSpPr>
        <p:spPr>
          <a:xfrm>
            <a:off x="3087474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9FE81-BBE2-9CA9-94CC-80C75FD6886A}"/>
              </a:ext>
            </a:extLst>
          </p:cNvPr>
          <p:cNvGrpSpPr/>
          <p:nvPr/>
        </p:nvGrpSpPr>
        <p:grpSpPr>
          <a:xfrm>
            <a:off x="3468811" y="6122049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3CD882-660B-61FE-DF1A-DB662FFEAB5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4CE7BF7-D3B9-4DE7-C4A0-47D729B66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846B9-81DB-4659-8800-24E50D0A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2" y="1832443"/>
            <a:ext cx="3666667" cy="17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/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blipFill>
                <a:blip r:embed="rId5"/>
                <a:stretch>
                  <a:fillRect l="-30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/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/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/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blipFill>
                <a:blip r:embed="rId8"/>
                <a:stretch>
                  <a:fillRect l="-15484" t="-28889" r="-14194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/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blipFill>
                <a:blip r:embed="rId9"/>
                <a:stretch>
                  <a:fillRect l="-15584" t="-28889" r="-1428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/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blipFill>
                <a:blip r:embed="rId10"/>
                <a:stretch>
                  <a:fillRect l="-1434" t="-4348" r="-7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/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blipFill>
                <a:blip r:embed="rId11"/>
                <a:stretch>
                  <a:fillRect l="-15033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/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blipFill>
                <a:blip r:embed="rId12"/>
                <a:stretch>
                  <a:fillRect l="-574" t="-4444" r="-3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/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blipFill>
                <a:blip r:embed="rId13"/>
                <a:stretch>
                  <a:fillRect l="-289" t="-4444" r="-7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/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blipFill>
                <a:blip r:embed="rId14"/>
                <a:stretch>
                  <a:fillRect l="-959" t="-4348" r="-143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89D9B3F-E980-44B2-89EC-73980424A6EE}"/>
              </a:ext>
            </a:extLst>
          </p:cNvPr>
          <p:cNvGrpSpPr/>
          <p:nvPr/>
        </p:nvGrpSpPr>
        <p:grpSpPr>
          <a:xfrm>
            <a:off x="4899228" y="4289170"/>
            <a:ext cx="3189656" cy="2196296"/>
            <a:chOff x="5095408" y="4296578"/>
            <a:chExt cx="3189656" cy="21962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A97766-ED00-424C-85EB-CC0999316908}"/>
                </a:ext>
              </a:extLst>
            </p:cNvPr>
            <p:cNvGrpSpPr/>
            <p:nvPr/>
          </p:nvGrpSpPr>
          <p:grpSpPr>
            <a:xfrm>
              <a:off x="5095408" y="4343008"/>
              <a:ext cx="3189656" cy="2103436"/>
              <a:chOff x="5067024" y="4296578"/>
              <a:chExt cx="3189656" cy="210343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FD9C57-CD8A-46B5-BB01-F283886F34F4}"/>
                  </a:ext>
                </a:extLst>
              </p:cNvPr>
              <p:cNvSpPr txBox="1"/>
              <p:nvPr/>
            </p:nvSpPr>
            <p:spPr>
              <a:xfrm>
                <a:off x="5633152" y="4296578"/>
                <a:ext cx="205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Law of Cosines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3FC191-F96F-48D3-B881-154DA58C61BB}"/>
                  </a:ext>
                </a:extLst>
              </p:cNvPr>
              <p:cNvSpPr txBox="1"/>
              <p:nvPr/>
            </p:nvSpPr>
            <p:spPr>
              <a:xfrm>
                <a:off x="5067024" y="4645688"/>
                <a:ext cx="3189656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square of a side of a triangle equals the sum of the squares of the remaining sides minus twice the product of those sides and the cosine of the angle between them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C2F993-C12C-46C7-9C80-4B3F9F788077}"/>
                </a:ext>
              </a:extLst>
            </p:cNvPr>
            <p:cNvSpPr/>
            <p:nvPr/>
          </p:nvSpPr>
          <p:spPr>
            <a:xfrm>
              <a:off x="5095408" y="4296578"/>
              <a:ext cx="3189656" cy="219629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D0EF190-ABCC-FB8F-3AAD-EC3E14F229F7}"/>
              </a:ext>
            </a:extLst>
          </p:cNvPr>
          <p:cNvSpPr/>
          <p:nvPr/>
        </p:nvSpPr>
        <p:spPr>
          <a:xfrm>
            <a:off x="7505700" y="1952625"/>
            <a:ext cx="735806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C231A-5BBC-D517-06A9-1D609B181360}"/>
              </a:ext>
            </a:extLst>
          </p:cNvPr>
          <p:cNvSpPr/>
          <p:nvPr/>
        </p:nvSpPr>
        <p:spPr>
          <a:xfrm>
            <a:off x="5893341" y="3764615"/>
            <a:ext cx="338390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76F5F65-5AA4-C349-5B61-8CE9AB54A7C6}"/>
              </a:ext>
            </a:extLst>
          </p:cNvPr>
          <p:cNvCxnSpPr>
            <a:stCxn id="2" idx="3"/>
            <a:endCxn id="3" idx="0"/>
          </p:cNvCxnSpPr>
          <p:nvPr/>
        </p:nvCxnSpPr>
        <p:spPr>
          <a:xfrm flipH="1">
            <a:off x="6062536" y="2116121"/>
            <a:ext cx="2178970" cy="1648494"/>
          </a:xfrm>
          <a:prstGeom prst="bentConnector4">
            <a:avLst>
              <a:gd name="adj1" fmla="val -10491"/>
              <a:gd name="adj2" fmla="val 7313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1A2648-2033-5945-E666-A567502BC546}"/>
              </a:ext>
            </a:extLst>
          </p:cNvPr>
          <p:cNvSpPr/>
          <p:nvPr/>
        </p:nvSpPr>
        <p:spPr>
          <a:xfrm>
            <a:off x="6479381" y="3764615"/>
            <a:ext cx="1123950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029CC4-DB87-EBEF-0023-F001D4FFB6F8}"/>
              </a:ext>
            </a:extLst>
          </p:cNvPr>
          <p:cNvSpPr/>
          <p:nvPr/>
        </p:nvSpPr>
        <p:spPr>
          <a:xfrm>
            <a:off x="1055116" y="4566945"/>
            <a:ext cx="482022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7572A35-56E8-BB58-514F-71F27E7AB51A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 flipH="1">
            <a:off x="1296127" y="3928111"/>
            <a:ext cx="6307204" cy="638834"/>
          </a:xfrm>
          <a:prstGeom prst="bentConnector4">
            <a:avLst>
              <a:gd name="adj1" fmla="val -3624"/>
              <a:gd name="adj2" fmla="val 726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806B678-140C-0A73-D07D-F12D671833D2}"/>
              </a:ext>
            </a:extLst>
          </p:cNvPr>
          <p:cNvSpPr/>
          <p:nvPr/>
        </p:nvSpPr>
        <p:spPr>
          <a:xfrm>
            <a:off x="7501842" y="2656935"/>
            <a:ext cx="735806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7A78D4-F98C-7F75-6220-77688B926895}"/>
              </a:ext>
            </a:extLst>
          </p:cNvPr>
          <p:cNvSpPr/>
          <p:nvPr/>
        </p:nvSpPr>
        <p:spPr>
          <a:xfrm>
            <a:off x="1743532" y="4566945"/>
            <a:ext cx="482021" cy="326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F1F3616-1D99-8576-176B-61F33FCB770B}"/>
              </a:ext>
            </a:extLst>
          </p:cNvPr>
          <p:cNvCxnSpPr>
            <a:cxnSpLocks/>
            <a:stCxn id="30" idx="3"/>
            <a:endCxn id="31" idx="0"/>
          </p:cNvCxnSpPr>
          <p:nvPr/>
        </p:nvCxnSpPr>
        <p:spPr>
          <a:xfrm flipH="1">
            <a:off x="1984543" y="2820431"/>
            <a:ext cx="6253105" cy="1746514"/>
          </a:xfrm>
          <a:prstGeom prst="bentConnector4">
            <a:avLst>
              <a:gd name="adj1" fmla="val -3656"/>
              <a:gd name="adj2" fmla="val 1992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FEDE47-38F8-C32A-D7F2-55CA3103D5D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695450" y="5488378"/>
            <a:ext cx="906751" cy="47366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579D854-3811-1491-7442-421334ECF386}"/>
              </a:ext>
            </a:extLst>
          </p:cNvPr>
          <p:cNvSpPr txBox="1"/>
          <p:nvPr/>
        </p:nvSpPr>
        <p:spPr>
          <a:xfrm>
            <a:off x="2602201" y="5334489"/>
            <a:ext cx="197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1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B9D168-0B30-3772-4A2A-D9F79A320C58}"/>
              </a:ext>
            </a:extLst>
          </p:cNvPr>
          <p:cNvSpPr/>
          <p:nvPr/>
        </p:nvSpPr>
        <p:spPr>
          <a:xfrm>
            <a:off x="499962" y="6073160"/>
            <a:ext cx="2637376" cy="4310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" grpId="0" animBg="1"/>
      <p:bldP spid="2" grpId="1" animBg="1"/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30" grpId="0" animBg="1"/>
      <p:bldP spid="30" grpId="1" animBg="1"/>
      <p:bldP spid="31" grpId="0" animBg="1"/>
      <p:bldP spid="31" grpId="1" animBg="1"/>
      <p:bldP spid="42" grpId="0"/>
      <p:bldP spid="42" grpId="1"/>
      <p:bldP spid="4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94EC9-6624-03DC-8373-4D24FCF2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259206"/>
            <a:ext cx="5006885" cy="35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matrix_identities.ipynb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52219" y="2594534"/>
            <a:ext cx="3862605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2F43E-1D47-479E-85BD-EB518AD4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620" y="2653637"/>
            <a:ext cx="3419048" cy="141904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/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30975" y="3271269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494952" y="341639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6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2954463" y="143524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521D34-19F5-2B9B-7058-CDCEBE68B0F7}"/>
              </a:ext>
            </a:extLst>
          </p:cNvPr>
          <p:cNvGrpSpPr/>
          <p:nvPr/>
        </p:nvGrpSpPr>
        <p:grpSpPr>
          <a:xfrm>
            <a:off x="7496362" y="3170612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80B6D3-3C75-1C12-06B1-05BF18700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4D997-13CA-02B0-315D-D3CADDBF709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9EAC86-C25E-6FEC-7A78-A9FD9887B1D8}"/>
              </a:ext>
            </a:extLst>
          </p:cNvPr>
          <p:cNvGrpSpPr/>
          <p:nvPr/>
        </p:nvGrpSpPr>
        <p:grpSpPr>
          <a:xfrm>
            <a:off x="7496362" y="3471701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D81B3C-1220-FC31-81B4-4DE77133C9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59C90A-94EE-74E3-C16C-74D5D6BD3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7580B-8771-61A9-60C6-65A28A83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1" y="2242447"/>
            <a:ext cx="5181758" cy="238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matrix_identities.ipynb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90538" y="2594340"/>
            <a:ext cx="2725628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651594" y="279714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3177392" y="294956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ABEDD-7054-45C1-8F8C-695E8F16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51" y="3171319"/>
            <a:ext cx="2435675" cy="11034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/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AA5018-2D96-4026-9601-7812C31F4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51" y="4992491"/>
            <a:ext cx="7038095" cy="11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94D049-7F89-45F3-A49E-8461F9C07500}"/>
              </a:ext>
            </a:extLst>
          </p:cNvPr>
          <p:cNvSpPr/>
          <p:nvPr/>
        </p:nvSpPr>
        <p:spPr>
          <a:xfrm>
            <a:off x="1627152" y="2853329"/>
            <a:ext cx="95773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40E720-9ABD-46F1-9CAC-8B95E7F7F8A0}"/>
              </a:ext>
            </a:extLst>
          </p:cNvPr>
          <p:cNvSpPr/>
          <p:nvPr/>
        </p:nvSpPr>
        <p:spPr>
          <a:xfrm>
            <a:off x="1466192" y="5938584"/>
            <a:ext cx="3499945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0F3FC40-D571-4B3D-9CB3-21130FE7E79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16200000" flipH="1">
            <a:off x="1228822" y="3951241"/>
            <a:ext cx="2864538" cy="111014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027D782-1454-2554-4F65-2DF22E01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01305"/>
            <a:ext cx="3958221" cy="7645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7BA47-5A82-77F5-7095-D90B4A69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6" y="2249272"/>
            <a:ext cx="5153395" cy="25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10 – matrix_identities.ipynb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9900" y="2595878"/>
            <a:ext cx="4933949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65210" y="2794237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604382" y="2953280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/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blipFill>
                <a:blip r:embed="rId4"/>
                <a:stretch>
                  <a:fillRect t="-6522" r="-165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A5D6C-5E7F-4269-8F4F-E8F547BFE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033" y="4959980"/>
            <a:ext cx="4571429" cy="1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067FB6-4858-4323-ADEF-0EFF3A200D8A}"/>
              </a:ext>
            </a:extLst>
          </p:cNvPr>
          <p:cNvSpPr txBox="1"/>
          <p:nvPr/>
        </p:nvSpPr>
        <p:spPr>
          <a:xfrm>
            <a:off x="5609756" y="277997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48C050-1230-44AE-BF0E-E659B9AE2EB3}"/>
              </a:ext>
            </a:extLst>
          </p:cNvPr>
          <p:cNvCxnSpPr>
            <a:cxnSpLocks/>
          </p:cNvCxnSpPr>
          <p:nvPr/>
        </p:nvCxnSpPr>
        <p:spPr>
          <a:xfrm flipH="1">
            <a:off x="3672501" y="2953280"/>
            <a:ext cx="2084048" cy="196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9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2A975-5EEE-943F-B289-A73688F4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16E35-55B4-2463-1D07-52811A9A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91C40B8B-9283-4522-155B-62669E47E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11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Complex scalar multiplication respects a vector's norm</a:t>
                </a:r>
                <a:endParaRPr lang="en-US" sz="2400" dirty="0"/>
              </a:p>
              <a:p>
                <a:pPr marL="514350" indent="-514350">
                  <a:buFont typeface="+mj-lt"/>
                  <a:buAutoNum type="arabicParenR" startAt="12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sz="2400" b="1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A Unitary matrix dotted with its own adjoint yields the Identity matrix</a:t>
                </a: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91C40B8B-9283-4522-155B-62669E47E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5A043-76E1-A7C0-1D89-CB318E5A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145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D53C05-719E-FB46-06BF-248B7A3F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8" y="2670615"/>
            <a:ext cx="5477304" cy="3930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7E812B-4B11-88EC-838B-ED333BF8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061" y="3859748"/>
            <a:ext cx="3857045" cy="13085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11 – matrix_identities.ipynb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63395C-1878-1C53-A457-B094118A7D4A}"/>
              </a:ext>
            </a:extLst>
          </p:cNvPr>
          <p:cNvGrpSpPr/>
          <p:nvPr/>
        </p:nvGrpSpPr>
        <p:grpSpPr>
          <a:xfrm>
            <a:off x="6926342" y="435113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4F6207-4482-5A67-45F6-0D58E205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C2BE37-840A-FE79-311B-5D8D0B25F7E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50EFC-E514-3E9B-90D1-1C5620431347}"/>
              </a:ext>
            </a:extLst>
          </p:cNvPr>
          <p:cNvGrpSpPr/>
          <p:nvPr/>
        </p:nvGrpSpPr>
        <p:grpSpPr>
          <a:xfrm>
            <a:off x="6957876" y="460431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21CC1C-1222-80EB-2496-25521C537F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706BA8-0D38-D318-FFDB-0F83A3BD94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6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44DA7-29FE-EB1D-A633-98935DF66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42563-8928-5801-427B-05D81EA6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12 – matrix_identities.ipynb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C03C7016-D547-B979-82BD-DBF4E6C06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6172"/>
                <a:ext cx="1955524" cy="5160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C03C7016-D547-B979-82BD-DBF4E6C06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6172"/>
                <a:ext cx="1955524" cy="516023"/>
              </a:xfrm>
              <a:blipFill>
                <a:blip r:embed="rId3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5C3DC-AE40-CA0D-5B75-0640CAA8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D628C-D0A4-B6BB-A238-84ABB7C073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571195"/>
            <a:ext cx="7123211" cy="372623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551507A-B967-70D6-B7D6-46C2FBB7BF8F}"/>
              </a:ext>
            </a:extLst>
          </p:cNvPr>
          <p:cNvGrpSpPr/>
          <p:nvPr/>
        </p:nvGrpSpPr>
        <p:grpSpPr>
          <a:xfrm>
            <a:off x="3755862" y="2894475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F1F4AF-81FE-CAC8-C870-5E6E00E1D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1A998C-0F47-876B-7ABA-F8512241F3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17E3AC-AB9E-26D2-597A-D378AF9F6A83}"/>
              </a:ext>
            </a:extLst>
          </p:cNvPr>
          <p:cNvGrpSpPr/>
          <p:nvPr/>
        </p:nvGrpSpPr>
        <p:grpSpPr>
          <a:xfrm>
            <a:off x="5365417" y="3461091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389DD0-B6A2-0923-2DB3-E245D63642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A589F0-D8BB-6529-2D95-C24FDAEC33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B2C9DD-6875-B271-1978-4DB96DD26CC3}"/>
              </a:ext>
            </a:extLst>
          </p:cNvPr>
          <p:cNvGrpSpPr/>
          <p:nvPr/>
        </p:nvGrpSpPr>
        <p:grpSpPr>
          <a:xfrm>
            <a:off x="1956517" y="3852082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D66D90-9A99-9C4C-3D56-075221E6415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734C13-A6BE-359F-4DCB-A8439CAF3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11CEF88-F35C-9E76-FE10-A8FE91BF096D}"/>
              </a:ext>
            </a:extLst>
          </p:cNvPr>
          <p:cNvGrpSpPr/>
          <p:nvPr/>
        </p:nvGrpSpPr>
        <p:grpSpPr>
          <a:xfrm>
            <a:off x="2234815" y="4050868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678DD-BDCB-52A6-50E1-1D44D1CBC16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E3180C9-273C-AFA1-9215-27DE644CF5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5797F0-78FE-1C2A-9B45-7514FE37901E}"/>
              </a:ext>
            </a:extLst>
          </p:cNvPr>
          <p:cNvGrpSpPr/>
          <p:nvPr/>
        </p:nvGrpSpPr>
        <p:grpSpPr>
          <a:xfrm>
            <a:off x="2357735" y="4244534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CE2244-EF6C-7D7D-F254-04CDFA7846E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8D0D98-7015-F0E8-8DAB-43876BA0F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F67334A-1F35-16D2-3039-D55E21FD2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224" y="1528992"/>
            <a:ext cx="4640709" cy="3036103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F2DDC63-E419-D177-EB67-4CA99BC8B2CB}"/>
              </a:ext>
            </a:extLst>
          </p:cNvPr>
          <p:cNvSpPr txBox="1"/>
          <p:nvPr/>
        </p:nvSpPr>
        <p:spPr>
          <a:xfrm>
            <a:off x="1155087" y="128639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E83D71-4C1D-5339-450B-B7139A751C71}"/>
              </a:ext>
            </a:extLst>
          </p:cNvPr>
          <p:cNvSpPr txBox="1"/>
          <p:nvPr/>
        </p:nvSpPr>
        <p:spPr>
          <a:xfrm>
            <a:off x="1907274" y="204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76F7A3-5D48-5AF3-B208-D4FC5196EEFC}"/>
              </a:ext>
            </a:extLst>
          </p:cNvPr>
          <p:cNvSpPr txBox="1"/>
          <p:nvPr/>
        </p:nvSpPr>
        <p:spPr>
          <a:xfrm>
            <a:off x="901373" y="205590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C83FC4-E425-BBDD-A1A1-5B03A9A75DBB}"/>
              </a:ext>
            </a:extLst>
          </p:cNvPr>
          <p:cNvSpPr txBox="1"/>
          <p:nvPr/>
        </p:nvSpPr>
        <p:spPr>
          <a:xfrm>
            <a:off x="682852" y="1306570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508949-1E7C-AEB7-4647-D3C8F54B5B9A}"/>
              </a:ext>
            </a:extLst>
          </p:cNvPr>
          <p:cNvSpPr/>
          <p:nvPr/>
        </p:nvSpPr>
        <p:spPr>
          <a:xfrm>
            <a:off x="4045938" y="4314824"/>
            <a:ext cx="1421412" cy="2436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070AA322-0585-D771-297B-7F6C7A30AD97}"/>
              </a:ext>
            </a:extLst>
          </p:cNvPr>
          <p:cNvSpPr/>
          <p:nvPr/>
        </p:nvSpPr>
        <p:spPr>
          <a:xfrm rot="16200000">
            <a:off x="1025309" y="1834419"/>
            <a:ext cx="183840" cy="43171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CFA184-EC5E-9BD9-41B0-43E85120922C}"/>
              </a:ext>
            </a:extLst>
          </p:cNvPr>
          <p:cNvGrpSpPr/>
          <p:nvPr/>
        </p:nvGrpSpPr>
        <p:grpSpPr>
          <a:xfrm>
            <a:off x="7759367" y="5808471"/>
            <a:ext cx="1076632" cy="369332"/>
            <a:chOff x="2157212" y="5373058"/>
            <a:chExt cx="1076632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AC82CF-6DE1-EEF6-1A3F-A56173B7717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CBEC686-76FF-6BE5-AFC0-671A76556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3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/>
      <p:bldP spid="32" grpId="0"/>
      <p:bldP spid="33" grpId="0"/>
      <p:bldP spid="34" grpId="0"/>
      <p:bldP spid="35" grpId="0"/>
      <p:bldP spid="36" grpId="0" animBg="1"/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/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blipFill>
                <a:blip r:embed="rId3"/>
                <a:stretch>
                  <a:fillRect l="-429" r="-28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/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set of </a:t>
                </a:r>
                <a:r>
                  <a:rPr lang="en-US" b="1" dirty="0">
                    <a:solidFill>
                      <a:srgbClr val="0070C0"/>
                    </a:solidFill>
                  </a:rPr>
                  <a:t>linearly independent </a:t>
                </a:r>
                <a:r>
                  <a:rPr lang="en-US" dirty="0"/>
                  <a:t>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basis set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/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/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9339B9-BC8A-4490-A009-0C72CCCB3E85}"/>
              </a:ext>
            </a:extLst>
          </p:cNvPr>
          <p:cNvSpPr txBox="1"/>
          <p:nvPr/>
        </p:nvSpPr>
        <p:spPr>
          <a:xfrm>
            <a:off x="6184985" y="4802892"/>
            <a:ext cx="2509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vector is a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sum</a:t>
            </a:r>
            <a:r>
              <a:rPr lang="en-US" dirty="0">
                <a:solidFill>
                  <a:srgbClr val="7030A0"/>
                </a:solidFill>
              </a:rPr>
              <a:t> of the product of each of its components </a:t>
            </a:r>
            <a:r>
              <a:rPr lang="en-US" u="sng" dirty="0">
                <a:solidFill>
                  <a:srgbClr val="7030A0"/>
                </a:solidFill>
              </a:rPr>
              <a:t>and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i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for that component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C5351-7EAA-4476-80B6-F3DF5569F2BC}"/>
              </a:ext>
            </a:extLst>
          </p:cNvPr>
          <p:cNvSpPr txBox="1"/>
          <p:nvPr/>
        </p:nvSpPr>
        <p:spPr>
          <a:xfrm>
            <a:off x="801631" y="4809629"/>
            <a:ext cx="2157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Basis vectors can have </a:t>
            </a:r>
            <a:r>
              <a:rPr lang="en-US" i="1" dirty="0">
                <a:solidFill>
                  <a:srgbClr val="7030A0"/>
                </a:solidFill>
              </a:rPr>
              <a:t>elements</a:t>
            </a:r>
            <a:r>
              <a:rPr lang="en-US" dirty="0">
                <a:solidFill>
                  <a:srgbClr val="7030A0"/>
                </a:solidFill>
              </a:rPr>
              <a:t> of any value (not just 1)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but must all remain </a:t>
            </a:r>
            <a:r>
              <a:rPr lang="en-US" b="1" dirty="0">
                <a:solidFill>
                  <a:srgbClr val="7030A0"/>
                </a:solidFill>
              </a:rPr>
              <a:t>linearly 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/>
              <p:nvPr/>
            </p:nvSpPr>
            <p:spPr>
              <a:xfrm>
                <a:off x="491544" y="3449432"/>
                <a:ext cx="16317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canonical</a:t>
                </a:r>
                <a:r>
                  <a:rPr lang="en-US" dirty="0">
                    <a:solidFill>
                      <a:srgbClr val="FF0000"/>
                    </a:solidFill>
                  </a:rPr>
                  <a:t> basis set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4" y="3449432"/>
                <a:ext cx="1631731" cy="923330"/>
              </a:xfrm>
              <a:prstGeom prst="rect">
                <a:avLst/>
              </a:prstGeom>
              <a:blipFill>
                <a:blip r:embed="rId7"/>
                <a:stretch>
                  <a:fillRect l="-2247" t="-3974" r="-486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8F0098C-88EC-EA87-7B45-ED3F6510C4DE}"/>
              </a:ext>
            </a:extLst>
          </p:cNvPr>
          <p:cNvSpPr txBox="1"/>
          <p:nvPr/>
        </p:nvSpPr>
        <p:spPr>
          <a:xfrm>
            <a:off x="7020725" y="3449432"/>
            <a:ext cx="174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set of basis vectors are all </a:t>
            </a:r>
            <a:r>
              <a:rPr lang="en-US" b="1" dirty="0">
                <a:solidFill>
                  <a:srgbClr val="FF0000"/>
                </a:solidFill>
              </a:rPr>
              <a:t>orthonormal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8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0" grpId="0"/>
      <p:bldP spid="11" grpId="0"/>
      <p:bldP spid="12" grpId="0"/>
      <p:bldP spid="7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052D9-5A50-4B7C-A33E-62A36E22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61" y="4054659"/>
            <a:ext cx="2453063" cy="213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/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Orthonormal</a:t>
                </a:r>
                <a:r>
                  <a:rPr lang="en-US" dirty="0"/>
                  <a:t> Basis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blipFill>
                <a:blip r:embed="rId4"/>
                <a:stretch>
                  <a:fillRect l="-2454" t="-4464" r="-92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/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Orthogonal</a:t>
                </a:r>
                <a:r>
                  <a:rPr lang="en-US" dirty="0"/>
                  <a:t> Basis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D79701B-8140-40E1-B1B5-66BF5ABE4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415" y="1613116"/>
            <a:ext cx="2720276" cy="2060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/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blipFill>
                <a:blip r:embed="rId7"/>
                <a:stretch>
                  <a:fillRect l="-56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/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blipFill>
                <a:blip r:embed="rId8"/>
                <a:stretch>
                  <a:fillRect t="-4464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6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/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/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/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/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/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original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change, only the </a:t>
                </a:r>
                <a:r>
                  <a:rPr lang="en-US" i="1" dirty="0">
                    <a:solidFill>
                      <a:srgbClr val="7030A0"/>
                    </a:solidFill>
                  </a:rPr>
                  <a:t>components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change per each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set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blipFill>
                <a:blip r:embed="rId11"/>
                <a:stretch>
                  <a:fillRect l="-1411" t="-3289" r="-262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670613FC-CC36-445F-A34B-69FAC339D61C}"/>
              </a:ext>
            </a:extLst>
          </p:cNvPr>
          <p:cNvSpPr/>
          <p:nvPr/>
        </p:nvSpPr>
        <p:spPr>
          <a:xfrm>
            <a:off x="929899" y="2375109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C664EA-29E5-4CC6-8202-33E6E409D99D}"/>
              </a:ext>
            </a:extLst>
          </p:cNvPr>
          <p:cNvSpPr/>
          <p:nvPr/>
        </p:nvSpPr>
        <p:spPr>
          <a:xfrm>
            <a:off x="4541004" y="5428948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DFC9CFA-9CAA-4C66-AADD-AB9EA4313F5C}"/>
              </a:ext>
            </a:extLst>
          </p:cNvPr>
          <p:cNvCxnSpPr>
            <a:stCxn id="25" idx="1"/>
            <a:endCxn id="26" idx="2"/>
          </p:cNvCxnSpPr>
          <p:nvPr/>
        </p:nvCxnSpPr>
        <p:spPr>
          <a:xfrm rot="10800000" flipH="1" flipV="1">
            <a:off x="929898" y="2706389"/>
            <a:ext cx="4165169" cy="3385118"/>
          </a:xfrm>
          <a:prstGeom prst="bentConnector4">
            <a:avLst>
              <a:gd name="adj1" fmla="val -5488"/>
              <a:gd name="adj2" fmla="val 106753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29A4-D81D-4D6B-BAA0-9306113583DE}"/>
              </a:ext>
            </a:extLst>
          </p:cNvPr>
          <p:cNvSpPr txBox="1"/>
          <p:nvPr/>
        </p:nvSpPr>
        <p:spPr>
          <a:xfrm>
            <a:off x="6741117" y="340466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Transition</a:t>
            </a:r>
            <a:r>
              <a:rPr lang="en-US" dirty="0">
                <a:solidFill>
                  <a:srgbClr val="7030A0"/>
                </a:solidFill>
              </a:rPr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/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/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blipFill>
                <a:blip r:embed="rId13"/>
                <a:stretch>
                  <a:fillRect l="-2422" t="-4255" r="-276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/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/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blipFill>
                <a:blip r:embed="rId15"/>
                <a:stretch>
                  <a:fillRect l="-343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/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blipFill>
                <a:blip r:embed="rId16"/>
                <a:stretch>
                  <a:fillRect l="-39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/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</a:rPr>
                  <a:t>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blipFill>
                <a:blip r:embed="rId17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/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𝕯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𝕯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blipFill>
                <a:blip r:embed="rId18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FC15500-C939-9746-9DB9-39FCBD8893AF}"/>
              </a:ext>
            </a:extLst>
          </p:cNvPr>
          <p:cNvSpPr/>
          <p:nvPr/>
        </p:nvSpPr>
        <p:spPr>
          <a:xfrm>
            <a:off x="1892338" y="3258055"/>
            <a:ext cx="1394772" cy="129029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7CBEF7-5AB4-B3B4-861D-5A4E4B3DA91A}"/>
              </a:ext>
            </a:extLst>
          </p:cNvPr>
          <p:cNvSpPr/>
          <p:nvPr/>
        </p:nvSpPr>
        <p:spPr>
          <a:xfrm>
            <a:off x="3806301" y="5679083"/>
            <a:ext cx="319087" cy="253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DB8406B-9461-C1F2-7717-DC2E46BAFF9D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rot="16200000" flipH="1">
            <a:off x="2728796" y="4409280"/>
            <a:ext cx="1257520" cy="1535664"/>
          </a:xfrm>
          <a:prstGeom prst="bentConnector4">
            <a:avLst>
              <a:gd name="adj1" fmla="val 44959"/>
              <a:gd name="adj2" fmla="val 114886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74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7" grpId="0"/>
      <p:bldP spid="19" grpId="0"/>
      <p:bldP spid="21" grpId="0"/>
      <p:bldP spid="23" grpId="0"/>
      <p:bldP spid="24" grpId="0"/>
      <p:bldP spid="25" grpId="0" animBg="1"/>
      <p:bldP spid="26" grpId="0" animBg="1"/>
      <p:bldP spid="3" grpId="0"/>
      <p:bldP spid="5" grpId="0"/>
      <p:bldP spid="6" grpId="0"/>
      <p:bldP spid="10" grpId="0"/>
      <p:bldP spid="9" grpId="0"/>
      <p:bldP spid="11" grpId="0"/>
      <p:bldP spid="12" grpId="0"/>
      <p:bldP spid="14" grpId="0"/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D6AA52-818E-42BB-8C49-6B636335A22C}"/>
              </a:ext>
            </a:extLst>
          </p:cNvPr>
          <p:cNvSpPr txBox="1"/>
          <p:nvPr/>
        </p:nvSpPr>
        <p:spPr>
          <a:xfrm>
            <a:off x="6332509" y="4245808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Hadamard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245559" y="4954862"/>
            <a:ext cx="221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Applying the Hadamard Matrix </a:t>
            </a:r>
            <a:r>
              <a:rPr lang="en-US" sz="2000" b="1" dirty="0">
                <a:solidFill>
                  <a:srgbClr val="7030A0"/>
                </a:solidFill>
              </a:rPr>
              <a:t>twice</a:t>
            </a:r>
            <a:r>
              <a:rPr lang="en-US" sz="2000" dirty="0">
                <a:solidFill>
                  <a:srgbClr val="7030A0"/>
                </a:solidFill>
              </a:rPr>
              <a:t> undoes the basis change…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697D54-D638-4A9C-AFB1-8009039A3586}"/>
              </a:ext>
            </a:extLst>
          </p:cNvPr>
          <p:cNvGrpSpPr/>
          <p:nvPr/>
        </p:nvGrpSpPr>
        <p:grpSpPr>
          <a:xfrm>
            <a:off x="6454559" y="1468581"/>
            <a:ext cx="1972158" cy="2298405"/>
            <a:chOff x="6500571" y="1468581"/>
            <a:chExt cx="1972158" cy="22984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2B0677-61A1-4240-A044-F4240C2BB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4169" y="1468581"/>
              <a:ext cx="1344962" cy="16976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A71465-713D-4467-962D-2B81DB224F93}"/>
                </a:ext>
              </a:extLst>
            </p:cNvPr>
            <p:cNvSpPr txBox="1"/>
            <p:nvPr/>
          </p:nvSpPr>
          <p:spPr>
            <a:xfrm>
              <a:off x="6500571" y="3182211"/>
              <a:ext cx="19721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Jacques Hadamard</a:t>
              </a:r>
            </a:p>
            <a:p>
              <a:pPr algn="ctr"/>
              <a:r>
                <a:rPr lang="en-US" sz="1600" dirty="0"/>
                <a:t>(1865-1963)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/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Canonical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(aka Standard or Default)   basis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(Cartesian Coordinates)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blipFill>
                <a:blip r:embed="rId9"/>
                <a:stretch>
                  <a:fillRect l="-1932" t="-3046" r="-77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116A83-0032-482A-8BFF-E022D7CFEA3E}"/>
              </a:ext>
            </a:extLst>
          </p:cNvPr>
          <p:cNvSpPr txBox="1"/>
          <p:nvPr/>
        </p:nvSpPr>
        <p:spPr>
          <a:xfrm>
            <a:off x="6122306" y="5262638"/>
            <a:ext cx="2216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…because the Hadamard Matrix is a </a:t>
            </a:r>
            <a:r>
              <a:rPr lang="en-US" sz="2000" b="1" dirty="0">
                <a:solidFill>
                  <a:srgbClr val="7030A0"/>
                </a:solidFill>
              </a:rPr>
              <a:t>Unitary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7091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3" grpId="0"/>
      <p:bldP spid="6" grpId="0"/>
      <p:bldP spid="20" grpId="0"/>
      <p:bldP spid="11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931"/>
          <a:stretch/>
        </p:blipFill>
        <p:spPr>
          <a:xfrm>
            <a:off x="3941922" y="1607793"/>
            <a:ext cx="4674072" cy="764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Eigenvectors and Eigenvalues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E4549-2063-428B-B5D8-167637D7D9AF}"/>
              </a:ext>
            </a:extLst>
          </p:cNvPr>
          <p:cNvSpPr txBox="1"/>
          <p:nvPr/>
        </p:nvSpPr>
        <p:spPr>
          <a:xfrm>
            <a:off x="338963" y="3690348"/>
            <a:ext cx="3947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(matrix) </a:t>
            </a:r>
            <a:r>
              <a:rPr lang="en-US" b="1" dirty="0">
                <a:solidFill>
                  <a:srgbClr val="7030A0"/>
                </a:solidFill>
              </a:rPr>
              <a:t>owns</a:t>
            </a:r>
            <a:r>
              <a:rPr lang="en-US" dirty="0">
                <a:solidFill>
                  <a:srgbClr val="7030A0"/>
                </a:solidFill>
              </a:rPr>
              <a:t> its eigenvectors and eigenvalues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("eigen" is German for possession)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/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/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D429D4-68BC-41A3-BBB0-204309CF6140}"/>
              </a:ext>
            </a:extLst>
          </p:cNvPr>
          <p:cNvSpPr txBox="1"/>
          <p:nvPr/>
        </p:nvSpPr>
        <p:spPr>
          <a:xfrm>
            <a:off x="1658319" y="1557580"/>
            <a:ext cx="582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matrix</a:t>
            </a:r>
            <a:r>
              <a:rPr lang="en-US" dirty="0"/>
              <a:t> (an operator) acts (via the dot product) on a </a:t>
            </a:r>
            <a:r>
              <a:rPr lang="en-US" b="1" dirty="0"/>
              <a:t>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75B79-94AF-4E26-A881-63A51C0C052D}"/>
              </a:ext>
            </a:extLst>
          </p:cNvPr>
          <p:cNvSpPr txBox="1"/>
          <p:nvPr/>
        </p:nvSpPr>
        <p:spPr>
          <a:xfrm>
            <a:off x="2228116" y="2021306"/>
            <a:ext cx="4687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dot product of a matrix and a vector yields a </a:t>
            </a:r>
            <a:r>
              <a:rPr lang="en-US" u="sng" dirty="0"/>
              <a:t>scalar</a:t>
            </a:r>
            <a:r>
              <a:rPr lang="en-US" dirty="0"/>
              <a:t> multiple of that vector, then that vector is called an </a:t>
            </a:r>
            <a:r>
              <a:rPr lang="en-US" b="1" dirty="0"/>
              <a:t>eigenvector</a:t>
            </a:r>
            <a:r>
              <a:rPr lang="en-US" dirty="0"/>
              <a:t> of the matrix, and that scalar multiple is called an </a:t>
            </a:r>
            <a:r>
              <a:rPr lang="en-US" b="1" dirty="0"/>
              <a:t>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/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All square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matrices have exactly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complex</a:t>
                </a:r>
                <a:r>
                  <a:rPr lang="en-US" dirty="0"/>
                  <a:t> eigenvalues with multiplicity</a:t>
                </a:r>
              </a:p>
              <a:p>
                <a:pPr algn="ctr"/>
                <a:r>
                  <a:rPr lang="en-US" b="1" dirty="0"/>
                  <a:t>(Fundamental Theorem of Algebra)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DE0BEDF-63D9-4B2E-AA00-7AC2BCA99574}"/>
              </a:ext>
            </a:extLst>
          </p:cNvPr>
          <p:cNvSpPr txBox="1"/>
          <p:nvPr/>
        </p:nvSpPr>
        <p:spPr>
          <a:xfrm>
            <a:off x="628650" y="5199681"/>
            <a:ext cx="3250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u="sng" dirty="0">
                <a:solidFill>
                  <a:srgbClr val="7030A0"/>
                </a:solidFill>
              </a:rPr>
              <a:t>solutions</a:t>
            </a:r>
            <a:r>
              <a:rPr lang="en-US" dirty="0">
                <a:solidFill>
                  <a:srgbClr val="7030A0"/>
                </a:solidFill>
              </a:rPr>
              <a:t> to the </a:t>
            </a:r>
            <a:r>
              <a:rPr lang="en-US" b="1" dirty="0">
                <a:solidFill>
                  <a:srgbClr val="7030A0"/>
                </a:solidFill>
              </a:rPr>
              <a:t>characteristic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polynomial</a:t>
            </a:r>
            <a:r>
              <a:rPr lang="en-US" dirty="0">
                <a:solidFill>
                  <a:srgbClr val="7030A0"/>
                </a:solidFill>
              </a:rPr>
              <a:t> of a square matrix are its </a:t>
            </a:r>
            <a:r>
              <a:rPr lang="en-US" i="1" dirty="0">
                <a:solidFill>
                  <a:srgbClr val="7030A0"/>
                </a:solidFill>
              </a:rPr>
              <a:t>eigenvalues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503E3E-7DA3-4C43-B6A7-20813A44AB7A}"/>
              </a:ext>
            </a:extLst>
          </p:cNvPr>
          <p:cNvCxnSpPr/>
          <p:nvPr/>
        </p:nvCxnSpPr>
        <p:spPr>
          <a:xfrm>
            <a:off x="3436883" y="5415455"/>
            <a:ext cx="8493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163842-C2B0-3AEA-9F74-C39FE9EE5B6A}"/>
                  </a:ext>
                </a:extLst>
              </p:cNvPr>
              <p:cNvSpPr txBox="1"/>
              <p:nvPr/>
            </p:nvSpPr>
            <p:spPr>
              <a:xfrm>
                <a:off x="5182731" y="4737025"/>
                <a:ext cx="24083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163842-C2B0-3AEA-9F74-C39FE9EE5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1" y="4737025"/>
                <a:ext cx="240836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7B574-8F6E-F00C-0847-99DB3E133EC7}"/>
              </a:ext>
            </a:extLst>
          </p:cNvPr>
          <p:cNvCxnSpPr/>
          <p:nvPr/>
        </p:nvCxnSpPr>
        <p:spPr>
          <a:xfrm flipV="1">
            <a:off x="5677119" y="3892090"/>
            <a:ext cx="86710" cy="35472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2817B0-3ACF-D452-BA86-7F013AADA8B6}"/>
              </a:ext>
            </a:extLst>
          </p:cNvPr>
          <p:cNvCxnSpPr>
            <a:cxnSpLocks/>
          </p:cNvCxnSpPr>
          <p:nvPr/>
        </p:nvCxnSpPr>
        <p:spPr>
          <a:xfrm flipH="1" flipV="1">
            <a:off x="6540500" y="3887430"/>
            <a:ext cx="260350" cy="4178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E55957-4954-5B8C-5B9E-BB865EBC7B55}"/>
              </a:ext>
            </a:extLst>
          </p:cNvPr>
          <p:cNvCxnSpPr>
            <a:cxnSpLocks/>
          </p:cNvCxnSpPr>
          <p:nvPr/>
        </p:nvCxnSpPr>
        <p:spPr>
          <a:xfrm>
            <a:off x="6100228" y="3863014"/>
            <a:ext cx="198176" cy="362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39458D-BFAB-4DD5-93C5-0E3DA84AD0D3}"/>
              </a:ext>
            </a:extLst>
          </p:cNvPr>
          <p:cNvCxnSpPr>
            <a:cxnSpLocks/>
          </p:cNvCxnSpPr>
          <p:nvPr/>
        </p:nvCxnSpPr>
        <p:spPr>
          <a:xfrm>
            <a:off x="6844770" y="3863014"/>
            <a:ext cx="198176" cy="362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" grpId="0"/>
      <p:bldP spid="6" grpId="0"/>
      <p:bldP spid="9" grpId="0"/>
      <p:bldP spid="10" grpId="0"/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DCBEAFE-E327-7516-6F50-1463B847F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47" y="1387498"/>
            <a:ext cx="5485905" cy="5223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eigenvalues.ipynb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/>
              <p:nvPr/>
            </p:nvSpPr>
            <p:spPr>
              <a:xfrm>
                <a:off x="4630933" y="6027457"/>
                <a:ext cx="77861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933" y="6027457"/>
                <a:ext cx="778611" cy="284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198C44D-9D02-B992-7363-7287808510EF}"/>
              </a:ext>
            </a:extLst>
          </p:cNvPr>
          <p:cNvGrpSpPr/>
          <p:nvPr/>
        </p:nvGrpSpPr>
        <p:grpSpPr>
          <a:xfrm>
            <a:off x="4195380" y="128465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2A37064-A543-A694-00BC-CD0ED82AA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B0DB0-D6E4-D7BD-4A02-10619EACA2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5F03B8-0663-BB6E-6FBF-56DA05635254}"/>
              </a:ext>
            </a:extLst>
          </p:cNvPr>
          <p:cNvGrpSpPr/>
          <p:nvPr/>
        </p:nvGrpSpPr>
        <p:grpSpPr>
          <a:xfrm>
            <a:off x="4250558" y="3295404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11E4B8A-EB8C-5D38-A79B-AD970AC24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2CB64E-EEA4-D7E4-7195-EB43127D161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BFEDF3-A1A2-9B5B-7E35-61DF99ECCE26}"/>
              </a:ext>
            </a:extLst>
          </p:cNvPr>
          <p:cNvSpPr txBox="1"/>
          <p:nvPr/>
        </p:nvSpPr>
        <p:spPr>
          <a:xfrm>
            <a:off x="5517933" y="5986332"/>
            <a:ext cx="13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"Hermitian"</a:t>
            </a:r>
          </a:p>
        </p:txBody>
      </p:sp>
    </p:spTree>
    <p:extLst>
      <p:ext uri="{BB962C8B-B14F-4D97-AF65-F5344CB8AC3E}">
        <p14:creationId xmlns:p14="http://schemas.microsoft.com/office/powerpoint/2010/main" val="38891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860764-8149-4B42-850E-F5A2A1F2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9" y="1365393"/>
            <a:ext cx="4969016" cy="51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768549" y="214828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0529C4-3E01-4114-8897-885BAD48063E}"/>
              </a:ext>
            </a:extLst>
          </p:cNvPr>
          <p:cNvGrpSpPr/>
          <p:nvPr/>
        </p:nvGrpSpPr>
        <p:grpSpPr>
          <a:xfrm>
            <a:off x="2202717" y="4540889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4FA258-2C90-465E-BB6A-4DBB3C1BF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69FFB-9FA9-4EDC-A3DD-FD6867815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EA806-F52C-4212-B392-B36A2C86ADD7}"/>
              </a:ext>
            </a:extLst>
          </p:cNvPr>
          <p:cNvGrpSpPr/>
          <p:nvPr/>
        </p:nvGrpSpPr>
        <p:grpSpPr>
          <a:xfrm>
            <a:off x="2990590" y="469005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3FD3D-F9C0-4C4A-B42A-0082586693C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2F69F0-9381-4022-8267-345AED736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/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385349" y="1697074"/>
            <a:ext cx="3910754" cy="28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F5586-32D4-4B92-8A4B-64D8988E0A04}"/>
              </a:ext>
            </a:extLst>
          </p:cNvPr>
          <p:cNvGrpSpPr/>
          <p:nvPr/>
        </p:nvGrpSpPr>
        <p:grpSpPr>
          <a:xfrm>
            <a:off x="3894721" y="596337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0A6C0B-4EB3-4DC6-9C33-464225D03E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D84BF3-12D7-49CB-A176-C3CF4AACB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AA9F738-BB44-1E05-FB7F-E309686B7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764" y="2037611"/>
            <a:ext cx="4969016" cy="216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BC7C5A-3EE5-4D0F-99AE-1E743D80D770}"/>
              </a:ext>
            </a:extLst>
          </p:cNvPr>
          <p:cNvSpPr txBox="1"/>
          <p:nvPr/>
        </p:nvSpPr>
        <p:spPr>
          <a:xfrm>
            <a:off x="5604363" y="5059385"/>
            <a:ext cx="317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Using </a:t>
            </a:r>
            <a:r>
              <a:rPr lang="en-US" b="1" dirty="0">
                <a:solidFill>
                  <a:srgbClr val="7030A0"/>
                </a:solidFill>
              </a:rPr>
              <a:t>.all()</a:t>
            </a:r>
            <a:r>
              <a:rPr lang="en-US" dirty="0">
                <a:solidFill>
                  <a:srgbClr val="7030A0"/>
                </a:solidFill>
              </a:rPr>
              <a:t> allow us to verify the equality across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three</a:t>
            </a:r>
            <a:r>
              <a:rPr lang="en-US" dirty="0">
                <a:solidFill>
                  <a:srgbClr val="7030A0"/>
                </a:solidFill>
              </a:rPr>
              <a:t> components of the 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eigenvector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243674-60BE-4D7F-B33F-9178D7C4AD11}"/>
              </a:ext>
            </a:extLst>
          </p:cNvPr>
          <p:cNvSpPr/>
          <p:nvPr/>
        </p:nvSpPr>
        <p:spPr>
          <a:xfrm>
            <a:off x="244227" y="4085789"/>
            <a:ext cx="3026023" cy="15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5894BA-F21D-4175-9B6E-09894C3FD292}"/>
              </a:ext>
            </a:extLst>
          </p:cNvPr>
          <p:cNvSpPr/>
          <p:nvPr/>
        </p:nvSpPr>
        <p:spPr>
          <a:xfrm>
            <a:off x="6400801" y="2068675"/>
            <a:ext cx="1079938" cy="54051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1D02D5-D4E6-401A-9B81-63DCD3704D4F}"/>
              </a:ext>
            </a:extLst>
          </p:cNvPr>
          <p:cNvSpPr/>
          <p:nvPr/>
        </p:nvSpPr>
        <p:spPr>
          <a:xfrm>
            <a:off x="4161541" y="2926714"/>
            <a:ext cx="2885645" cy="2207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6E910CA-5791-4CCC-B2E7-287BDA57E69C}"/>
              </a:ext>
            </a:extLst>
          </p:cNvPr>
          <p:cNvCxnSpPr>
            <a:cxnSpLocks/>
            <a:stCxn id="32" idx="2"/>
            <a:endCxn id="33" idx="3"/>
          </p:cNvCxnSpPr>
          <p:nvPr/>
        </p:nvCxnSpPr>
        <p:spPr>
          <a:xfrm rot="16200000" flipH="1">
            <a:off x="6780037" y="2769924"/>
            <a:ext cx="427882" cy="106416"/>
          </a:xfrm>
          <a:prstGeom prst="bentConnector4">
            <a:avLst>
              <a:gd name="adj1" fmla="val 37104"/>
              <a:gd name="adj2" fmla="val 5000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E0D9D6D-74C9-48B2-83B4-B34C610796CB}"/>
              </a:ext>
            </a:extLst>
          </p:cNvPr>
          <p:cNvSpPr/>
          <p:nvPr/>
        </p:nvSpPr>
        <p:spPr>
          <a:xfrm>
            <a:off x="3853011" y="3984354"/>
            <a:ext cx="1491055" cy="194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7C9E8D-9D95-B1D2-1083-19ACB8E4242C}"/>
              </a:ext>
            </a:extLst>
          </p:cNvPr>
          <p:cNvSpPr txBox="1"/>
          <p:nvPr/>
        </p:nvSpPr>
        <p:spPr>
          <a:xfrm>
            <a:off x="6459672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CAA02-6468-FB27-B5E1-8A6CD32D3B25}"/>
              </a:ext>
            </a:extLst>
          </p:cNvPr>
          <p:cNvSpPr txBox="1"/>
          <p:nvPr/>
        </p:nvSpPr>
        <p:spPr>
          <a:xfrm>
            <a:off x="7157423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42CBF2-E59D-6751-2024-EB6AB1D96FDF}"/>
              </a:ext>
            </a:extLst>
          </p:cNvPr>
          <p:cNvGrpSpPr/>
          <p:nvPr/>
        </p:nvGrpSpPr>
        <p:grpSpPr>
          <a:xfrm>
            <a:off x="7835304" y="3377495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62CFE-625F-6F21-AD92-2A55866A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A9E29D-D763-BD28-D6FF-E4730C8381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E3C451-3729-53A2-BF95-3B2BFA7C07F5}"/>
              </a:ext>
            </a:extLst>
          </p:cNvPr>
          <p:cNvGrpSpPr/>
          <p:nvPr/>
        </p:nvGrpSpPr>
        <p:grpSpPr>
          <a:xfrm>
            <a:off x="7842862" y="3627985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FB378B-E07B-CEC9-7341-BC29155C23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E934FB-3FA4-DF15-0CB6-367888A88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1F226-5805-3390-8565-9129EE0C01A4}"/>
              </a:ext>
            </a:extLst>
          </p:cNvPr>
          <p:cNvCxnSpPr>
            <a:cxnSpLocks/>
          </p:cNvCxnSpPr>
          <p:nvPr/>
        </p:nvCxnSpPr>
        <p:spPr>
          <a:xfrm>
            <a:off x="2460734" y="6251978"/>
            <a:ext cx="849204" cy="7736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 animBg="1"/>
      <p:bldP spid="32" grpId="0" animBg="1"/>
      <p:bldP spid="33" grpId="0" animBg="1"/>
      <p:bldP spid="2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E8EAF-0117-3658-4798-3C48E7FC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3" y="4104303"/>
            <a:ext cx="6546719" cy="1103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5CE4F-2D96-42F9-9E9C-DC26BB0F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4" y="1650242"/>
            <a:ext cx="5085714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821641" y="186339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13493" y="1673426"/>
            <a:ext cx="279305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3917323" y="4893679"/>
            <a:ext cx="2540627" cy="3009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BD2DB6-0E4C-4E4F-83E0-BFAEDAA04135}"/>
              </a:ext>
            </a:extLst>
          </p:cNvPr>
          <p:cNvSpPr txBox="1"/>
          <p:nvPr/>
        </p:nvSpPr>
        <p:spPr>
          <a:xfrm>
            <a:off x="5628382" y="1829453"/>
            <a:ext cx="309048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only possible </a:t>
            </a:r>
            <a:r>
              <a:rPr lang="en-US" i="1" dirty="0">
                <a:solidFill>
                  <a:srgbClr val="7030A0"/>
                </a:solidFill>
              </a:rPr>
              <a:t>measurements</a:t>
            </a:r>
            <a:r>
              <a:rPr lang="en-US" dirty="0">
                <a:solidFill>
                  <a:srgbClr val="7030A0"/>
                </a:solidFill>
              </a:rPr>
              <a:t> that can be obtained in quantum mechanics are the </a:t>
            </a:r>
            <a:r>
              <a:rPr lang="en-US" b="1" dirty="0">
                <a:solidFill>
                  <a:srgbClr val="7030A0"/>
                </a:solidFill>
              </a:rPr>
              <a:t>eigenvalues</a:t>
            </a:r>
            <a:r>
              <a:rPr lang="en-US" dirty="0">
                <a:solidFill>
                  <a:srgbClr val="7030A0"/>
                </a:solidFill>
              </a:rPr>
              <a:t> of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operators (matrices) which conveniently are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numbers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B3AD88-B1BB-3FC1-C9CE-04ADED990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002" r="40665"/>
          <a:stretch/>
        </p:blipFill>
        <p:spPr>
          <a:xfrm>
            <a:off x="557705" y="5517259"/>
            <a:ext cx="2692076" cy="839092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49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3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176BF2-E395-6DB4-70B4-2A629C77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91" y="2072930"/>
            <a:ext cx="2076137" cy="917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3F6F7-A781-47B0-80FB-25D32C86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524" y="4178017"/>
            <a:ext cx="4259826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06C1B-C926-46F4-B5CF-39001165A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4" y="1650242"/>
            <a:ext cx="5085714" cy="2362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5238337" y="194884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60791" y="1673426"/>
            <a:ext cx="344567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4281489" y="5236368"/>
            <a:ext cx="1021556" cy="8469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58BD6-C00F-4B61-8725-8D01ECF18A67}"/>
              </a:ext>
            </a:extLst>
          </p:cNvPr>
          <p:cNvGrpSpPr/>
          <p:nvPr/>
        </p:nvGrpSpPr>
        <p:grpSpPr>
          <a:xfrm>
            <a:off x="3936999" y="2576695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4FCEFF-F476-487B-81EA-619737660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3E193-12EF-4004-871B-7F6DF88319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69B3BF-CA09-4773-A516-214F0B6F130D}"/>
              </a:ext>
            </a:extLst>
          </p:cNvPr>
          <p:cNvGrpSpPr/>
          <p:nvPr/>
        </p:nvGrpSpPr>
        <p:grpSpPr>
          <a:xfrm>
            <a:off x="4862868" y="3341084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432C50-D555-4F25-AE64-2E55D7756B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519DA34-4619-4148-AF1A-C94C2B82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772B6EA-9BCD-40E6-8889-3C250846DB3C}"/>
              </a:ext>
            </a:extLst>
          </p:cNvPr>
          <p:cNvSpPr txBox="1"/>
          <p:nvPr/>
        </p:nvSpPr>
        <p:spPr>
          <a:xfrm>
            <a:off x="465651" y="4383723"/>
            <a:ext cx="347134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 quantum state, when measured, collapses to one of the </a:t>
            </a:r>
            <a:r>
              <a:rPr lang="en-US" sz="1600" b="1" dirty="0">
                <a:solidFill>
                  <a:srgbClr val="7030A0"/>
                </a:solidFill>
              </a:rPr>
              <a:t>eigenvectors</a:t>
            </a:r>
            <a:r>
              <a:rPr lang="en-US" sz="1600" dirty="0">
                <a:solidFill>
                  <a:srgbClr val="7030A0"/>
                </a:solidFill>
              </a:rPr>
              <a:t> of its </a:t>
            </a:r>
            <a:r>
              <a:rPr lang="en-US" sz="1600" u="sng" dirty="0">
                <a:solidFill>
                  <a:srgbClr val="7030A0"/>
                </a:solidFill>
              </a:rPr>
              <a:t>Hermitian</a:t>
            </a:r>
            <a:r>
              <a:rPr lang="en-US" sz="1600" dirty="0">
                <a:solidFill>
                  <a:srgbClr val="7030A0"/>
                </a:solidFill>
              </a:rPr>
              <a:t> operator (matrix).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Hence these eigenvectors must be </a:t>
            </a:r>
            <a:r>
              <a:rPr lang="en-US" sz="1600" b="1" dirty="0">
                <a:solidFill>
                  <a:srgbClr val="7030A0"/>
                </a:solidFill>
              </a:rPr>
              <a:t>orthogonal</a:t>
            </a:r>
            <a:r>
              <a:rPr lang="en-US" sz="1600" dirty="0">
                <a:solidFill>
                  <a:srgbClr val="7030A0"/>
                </a:solidFill>
              </a:rPr>
              <a:t> to be </a:t>
            </a:r>
            <a:r>
              <a:rPr lang="en-US" sz="1600" b="1" dirty="0"/>
              <a:t>mutually exclusive </a:t>
            </a:r>
            <a:r>
              <a:rPr lang="en-US" sz="1600" dirty="0">
                <a:solidFill>
                  <a:srgbClr val="7030A0"/>
                </a:solidFill>
              </a:rPr>
              <a:t>and </a:t>
            </a:r>
            <a:r>
              <a:rPr lang="en-US" sz="1600" i="1" dirty="0">
                <a:solidFill>
                  <a:srgbClr val="7030A0"/>
                </a:solidFill>
              </a:rPr>
              <a:t>consistently</a:t>
            </a:r>
            <a:r>
              <a:rPr lang="en-US" sz="1600" dirty="0">
                <a:solidFill>
                  <a:srgbClr val="7030A0"/>
                </a:solidFill>
              </a:rPr>
              <a:t> measurable.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12E7EC-1A90-F064-8BEB-670D64A37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043" y="2746531"/>
            <a:ext cx="3548031" cy="5641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93FF89-6FDF-7308-A769-0FE8D2DE70B4}"/>
              </a:ext>
            </a:extLst>
          </p:cNvPr>
          <p:cNvSpPr/>
          <p:nvPr/>
        </p:nvSpPr>
        <p:spPr>
          <a:xfrm>
            <a:off x="5524238" y="2746531"/>
            <a:ext cx="1097113" cy="5627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A51E2F-DB81-4BB9-3836-4388C9CDA599}"/>
              </a:ext>
            </a:extLst>
          </p:cNvPr>
          <p:cNvSpPr/>
          <p:nvPr/>
        </p:nvSpPr>
        <p:spPr>
          <a:xfrm>
            <a:off x="4642669" y="4219532"/>
            <a:ext cx="3825056" cy="276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4B33B6-E4B7-D932-43B2-17193AF7F1CC}"/>
              </a:ext>
            </a:extLst>
          </p:cNvPr>
          <p:cNvCxnSpPr>
            <a:stCxn id="15" idx="2"/>
            <a:endCxn id="27" idx="1"/>
          </p:cNvCxnSpPr>
          <p:nvPr/>
        </p:nvCxnSpPr>
        <p:spPr>
          <a:xfrm rot="5400000">
            <a:off x="4833468" y="3118522"/>
            <a:ext cx="1048529" cy="1430126"/>
          </a:xfrm>
          <a:prstGeom prst="bentConnector4">
            <a:avLst>
              <a:gd name="adj1" fmla="val 57030"/>
              <a:gd name="adj2" fmla="val 14062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24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26" grpId="0"/>
      <p:bldP spid="15" grpId="0" animBg="1"/>
      <p:bldP spid="2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Given a </a:t>
            </a:r>
            <a:r>
              <a:rPr lang="en-US" sz="2400" u="sng" dirty="0"/>
              <a:t>square</a:t>
            </a:r>
            <a:r>
              <a:rPr lang="en-US" sz="2400" dirty="0"/>
              <a:t> matrix, its </a:t>
            </a:r>
            <a:r>
              <a:rPr lang="en-US" sz="2400" b="1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 are the roots of its </a:t>
            </a:r>
            <a:r>
              <a:rPr lang="en-US" sz="2400" b="1" dirty="0"/>
              <a:t>characteristic polynomial</a:t>
            </a:r>
          </a:p>
          <a:p>
            <a:r>
              <a:rPr lang="en-US" sz="2400" dirty="0"/>
              <a:t>The characteristic polynomial will have the same </a:t>
            </a:r>
            <a:r>
              <a:rPr lang="en-US" sz="2400" b="1" dirty="0">
                <a:solidFill>
                  <a:srgbClr val="00B050"/>
                </a:solidFill>
              </a:rPr>
              <a:t>degree</a:t>
            </a:r>
            <a:r>
              <a:rPr lang="en-US" sz="2400" dirty="0"/>
              <a:t> as the number of rows in its matrix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Fundamental Theorem of Algebra </a:t>
            </a:r>
            <a:r>
              <a:rPr lang="en-US" sz="2400" dirty="0"/>
              <a:t>shows that a polynomial of degree N will have N roots (possibly all distinct, possibly some repeated, possibly all real)</a:t>
            </a:r>
          </a:p>
          <a:p>
            <a:r>
              <a:rPr lang="en-US" sz="2400" dirty="0"/>
              <a:t>If the polynomial has all </a:t>
            </a:r>
            <a:r>
              <a:rPr lang="en-US" sz="2400" b="1" dirty="0"/>
              <a:t>real</a:t>
            </a:r>
            <a:r>
              <a:rPr lang="en-US" sz="2400" dirty="0"/>
              <a:t> </a:t>
            </a:r>
            <a:r>
              <a:rPr lang="en-US" sz="2400" u="sng" dirty="0"/>
              <a:t>coefficients</a:t>
            </a:r>
            <a:r>
              <a:rPr lang="en-US" sz="2400" dirty="0"/>
              <a:t>, then any complex roots must come in </a:t>
            </a:r>
            <a:r>
              <a:rPr lang="en-US" sz="2400" i="1" dirty="0"/>
              <a:t>conjugate pairs</a:t>
            </a:r>
            <a:endParaRPr lang="en-US" sz="2400" dirty="0"/>
          </a:p>
          <a:p>
            <a:r>
              <a:rPr lang="en-US" sz="2400" dirty="0"/>
              <a:t>A matrix with </a:t>
            </a:r>
            <a:r>
              <a:rPr lang="en-US" sz="2400" b="1" dirty="0">
                <a:solidFill>
                  <a:srgbClr val="FF0000"/>
                </a:solidFill>
              </a:rPr>
              <a:t>complex</a:t>
            </a:r>
            <a:r>
              <a:rPr lang="en-US" sz="2400" dirty="0"/>
              <a:t> components may still have a characteristic polynomial that has all </a:t>
            </a:r>
            <a:r>
              <a:rPr lang="en-US" sz="2400" b="1" dirty="0">
                <a:solidFill>
                  <a:srgbClr val="7030A0"/>
                </a:solidFill>
              </a:rPr>
              <a:t>real</a:t>
            </a:r>
            <a:r>
              <a:rPr lang="en-US" sz="2400" dirty="0"/>
              <a:t> coefficients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3436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728B487-13CA-EC90-76F6-BD23314A16D1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554CA2-BFA6-E7F2-A826-50AFA1FD1A06}"/>
              </a:ext>
            </a:extLst>
          </p:cNvPr>
          <p:cNvCxnSpPr/>
          <p:nvPr/>
        </p:nvCxnSpPr>
        <p:spPr>
          <a:xfrm>
            <a:off x="4280338" y="2609193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500150-9AB0-205C-E2E5-A550FE04B561}"/>
              </a:ext>
            </a:extLst>
          </p:cNvPr>
          <p:cNvSpPr/>
          <p:nvPr/>
        </p:nvSpPr>
        <p:spPr>
          <a:xfrm>
            <a:off x="4067503" y="2719552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5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719CF2D-FEE9-E857-5CF5-40C447890531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CD59F1-8CA9-6BFA-2A9B-13373CF64C96}"/>
              </a:ext>
            </a:extLst>
          </p:cNvPr>
          <p:cNvCxnSpPr/>
          <p:nvPr/>
        </p:nvCxnSpPr>
        <p:spPr>
          <a:xfrm>
            <a:off x="628650" y="5439102"/>
            <a:ext cx="78696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C1E9A-B58F-8F53-539D-B01F49545808}"/>
              </a:ext>
            </a:extLst>
          </p:cNvPr>
          <p:cNvCxnSpPr/>
          <p:nvPr/>
        </p:nvCxnSpPr>
        <p:spPr>
          <a:xfrm>
            <a:off x="4280338" y="2829914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ABF823-7F2E-10CE-65A1-963CD113F692}"/>
              </a:ext>
            </a:extLst>
          </p:cNvPr>
          <p:cNvSpPr/>
          <p:nvPr/>
        </p:nvSpPr>
        <p:spPr>
          <a:xfrm>
            <a:off x="4067503" y="2921842"/>
            <a:ext cx="4272456" cy="252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F837DC-045B-AE6B-719D-C390A7490E09}"/>
              </a:ext>
            </a:extLst>
          </p:cNvPr>
          <p:cNvSpPr/>
          <p:nvPr/>
        </p:nvSpPr>
        <p:spPr>
          <a:xfrm>
            <a:off x="4067503" y="2485633"/>
            <a:ext cx="4272456" cy="2348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CE5BF01-0F12-EBD3-5679-4BC85097ED7C}"/>
              </a:ext>
            </a:extLst>
          </p:cNvPr>
          <p:cNvSpPr/>
          <p:nvPr/>
        </p:nvSpPr>
        <p:spPr>
          <a:xfrm>
            <a:off x="1662191" y="4319663"/>
            <a:ext cx="221788" cy="157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69236-C131-12CB-DEC8-676A86781BBF}"/>
              </a:ext>
            </a:extLst>
          </p:cNvPr>
          <p:cNvSpPr/>
          <p:nvPr/>
        </p:nvSpPr>
        <p:spPr>
          <a:xfrm>
            <a:off x="530771" y="2703786"/>
            <a:ext cx="982719" cy="26900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619E30-51D8-0B9D-B582-E53E06227EC2}"/>
              </a:ext>
            </a:extLst>
          </p:cNvPr>
          <p:cNvCxnSpPr/>
          <p:nvPr/>
        </p:nvCxnSpPr>
        <p:spPr>
          <a:xfrm>
            <a:off x="628650" y="5439102"/>
            <a:ext cx="786968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1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  <p:bldP spid="20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CA161F-8FC4-494F-A6B8-3BB3689A39C4}"/>
</file>

<file path=customXml/itemProps2.xml><?xml version="1.0" encoding="utf-8"?>
<ds:datastoreItem xmlns:ds="http://schemas.openxmlformats.org/officeDocument/2006/customXml" ds:itemID="{FBC47078-21AE-4B7C-A791-862F709CE484}"/>
</file>

<file path=customXml/itemProps3.xml><?xml version="1.0" encoding="utf-8"?>
<ds:datastoreItem xmlns:ds="http://schemas.openxmlformats.org/officeDocument/2006/customXml" ds:itemID="{112E2D4E-715A-4A28-97E2-6963453F4F83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26251</TotalTime>
  <Words>6176</Words>
  <Application>Microsoft Office PowerPoint</Application>
  <PresentationFormat>On-screen Show (4:3)</PresentationFormat>
  <Paragraphs>1216</Paragraphs>
  <Slides>125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PowerPoint Presentation</vt:lpstr>
      <vt:lpstr>Session 14 – Goals</vt:lpstr>
      <vt:lpstr>Symbols and Operators</vt:lpstr>
      <vt:lpstr>Real Vectors</vt:lpstr>
      <vt:lpstr>Real Vectors</vt:lpstr>
      <vt:lpstr>Real Vectors</vt:lpstr>
      <vt:lpstr>Real Vectors – Addition (Vector +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Open Cell 1 – real_vectors.ipynb</vt:lpstr>
      <vt:lpstr>Run Cell 1 – real_vectors.ipynb</vt:lpstr>
      <vt:lpstr>Run Cells 2 &amp; 3 – real_vectors.ipynb</vt:lpstr>
      <vt:lpstr>Run Cell 4 – real_vectors.ipynb</vt:lpstr>
      <vt:lpstr>Run Cell 5 – real_vectors.ipynb</vt:lpstr>
      <vt:lpstr>Run Cell 6 – real_vectors.ipynb</vt:lpstr>
      <vt:lpstr>Symbols and Operators</vt:lpstr>
      <vt:lpstr>Matrices</vt:lpstr>
      <vt:lpstr>PowerPoint Presentation</vt:lpstr>
      <vt:lpstr>Run Cell 1 – matrix_algebra.ipynb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Run Cells 2 &amp; 3 – matrix_algebra.ipynb</vt:lpstr>
      <vt:lpstr>Run Cell 4 – matrix_algebra.ipynb</vt:lpstr>
      <vt:lpstr>Matrix Nomenclature</vt:lpstr>
      <vt:lpstr>Matrix Inversion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Run Cell 5 – matrix_algebra.ipynb</vt:lpstr>
      <vt:lpstr>Run Cell 6 – matrix_algebra.ipynb</vt:lpstr>
      <vt:lpstr>Determinant of a Matrix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Cramer’s Rule</vt:lpstr>
      <vt:lpstr>Run Cell 7 – matrix_algebra.ipynb</vt:lpstr>
      <vt:lpstr>Run Cell 8 – matrix_algebra.ipynb</vt:lpstr>
      <vt:lpstr>Run Cell 9 – matrix_algebra.ipynb</vt:lpstr>
      <vt:lpstr>Matrix Transpose (T)</vt:lpstr>
      <vt:lpstr>Matrix Adjoint (H) and Trace</vt:lpstr>
      <vt:lpstr>Hermitian Matrix</vt:lpstr>
      <vt:lpstr>Complex Vector Algebra</vt:lpstr>
      <vt:lpstr>Complex Scalar Multiplication</vt:lpstr>
      <vt:lpstr>Complex Inner Product</vt:lpstr>
      <vt:lpstr>Complex Vector Norm</vt:lpstr>
      <vt:lpstr>Unitary Matrices</vt:lpstr>
      <vt:lpstr>Complex Vector &amp; Matrix Identities</vt:lpstr>
      <vt:lpstr>Run Cell 1 – matrix_identities.ipynb</vt:lpstr>
      <vt:lpstr>Run Cell 2 – matrix_identities.ipynb</vt:lpstr>
      <vt:lpstr>Run Cell 3 – matrix_identities.ipynb</vt:lpstr>
      <vt:lpstr>Run Cell 4 – matrix_identities.ipynb</vt:lpstr>
      <vt:lpstr>Run Cell 5 – matrix_identities.ipynb</vt:lpstr>
      <vt:lpstr>Complex Vector &amp; Matrix Identities</vt:lpstr>
      <vt:lpstr>Run Cell 6 – matrix_identities.ipynb</vt:lpstr>
      <vt:lpstr>Run Cell 7 – matrix_identities.ipynb</vt:lpstr>
      <vt:lpstr>Run Cell 8 – matrix_identities.ipynb</vt:lpstr>
      <vt:lpstr>Run Cell 9 – matrix_identities.ipynb</vt:lpstr>
      <vt:lpstr>Run Cell 10 – matrix_identities.ipynb</vt:lpstr>
      <vt:lpstr>Complex Vector &amp; Matrix Identities</vt:lpstr>
      <vt:lpstr>Run Cell 11 – matrix_identities.ipynb</vt:lpstr>
      <vt:lpstr>Run Cell 12 – matrix_identities.ipynb</vt:lpstr>
      <vt:lpstr>Basis Sets</vt:lpstr>
      <vt:lpstr>Basis Sets</vt:lpstr>
      <vt:lpstr>Change of Basis (Transition Matrix)</vt:lpstr>
      <vt:lpstr>Change of Basis (Transition Matrix)</vt:lpstr>
      <vt:lpstr>Eigenvectors and Eigenvalues</vt:lpstr>
      <vt:lpstr>Run Cell 1 – eigenvalues.ipynb</vt:lpstr>
      <vt:lpstr>Run Cell 2 – eigenvalues.ipynb</vt:lpstr>
      <vt:lpstr>Run Cell 3 – eigenvalues.ipynb</vt:lpstr>
      <vt:lpstr>Run Cell 4 – eigenvalues.ipynb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Eigenvalues and Eigenvectors</vt:lpstr>
      <vt:lpstr>Eigenbasis</vt:lpstr>
      <vt:lpstr>Eigenbasis</vt:lpstr>
      <vt:lpstr>View Cell 5 – eigenvalues.ipynb</vt:lpstr>
      <vt:lpstr>View Cell 5 – eigenvalues.ipynb</vt:lpstr>
      <vt:lpstr>Run Cell 5 – eigenvalues.ipynb</vt:lpstr>
      <vt:lpstr>Matrix Powers</vt:lpstr>
      <vt:lpstr>View Cell 6 – eigenvalues.ipynb</vt:lpstr>
      <vt:lpstr>View Cell 6 – eigenvalues.ipynb</vt:lpstr>
      <vt:lpstr>Run Cell 6 – eigenvalues.ipynb</vt:lpstr>
      <vt:lpstr>Matrix Commutation</vt:lpstr>
      <vt:lpstr>View Cell 7 – eigenvalues.ipynb</vt:lpstr>
      <vt:lpstr>View Cell 7 – eigenvalues.ipynb</vt:lpstr>
      <vt:lpstr>View Cell 7 – eigenvalues.ipynb</vt:lpstr>
      <vt:lpstr>Run Cell 7 – eigenvalues.ipynb</vt:lpstr>
      <vt:lpstr>Unitary Matrices</vt:lpstr>
      <vt:lpstr>Unitary Matrices</vt:lpstr>
      <vt:lpstr>View Cell 8 – eigenvalues.ipynb</vt:lpstr>
      <vt:lpstr>View Cell 8 – eigenvalues.ipynb</vt:lpstr>
      <vt:lpstr>Run Cell 8 – eigenvalues.ipynb</vt:lpstr>
      <vt:lpstr>Session 14 – Now You Know...</vt:lpstr>
      <vt:lpstr>Task 14-01</vt:lpstr>
      <vt:lpstr>Task 14-02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1375</cp:revision>
  <cp:lastPrinted>2022-06-19T04:15:58Z</cp:lastPrinted>
  <dcterms:created xsi:type="dcterms:W3CDTF">2014-09-21T17:58:26Z</dcterms:created>
  <dcterms:modified xsi:type="dcterms:W3CDTF">2024-06-21T16:51:53Z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